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6" r:id="rId2"/>
    <p:sldId id="258" r:id="rId3"/>
    <p:sldId id="259" r:id="rId4"/>
    <p:sldId id="257" r:id="rId5"/>
    <p:sldId id="286" r:id="rId6"/>
    <p:sldId id="277" r:id="rId7"/>
    <p:sldId id="260" r:id="rId8"/>
    <p:sldId id="261" r:id="rId9"/>
    <p:sldId id="262" r:id="rId10"/>
    <p:sldId id="263" r:id="rId11"/>
    <p:sldId id="291" r:id="rId12"/>
    <p:sldId id="264" r:id="rId13"/>
    <p:sldId id="265" r:id="rId14"/>
    <p:sldId id="266" r:id="rId15"/>
    <p:sldId id="267" r:id="rId16"/>
    <p:sldId id="269" r:id="rId17"/>
    <p:sldId id="270" r:id="rId18"/>
    <p:sldId id="287" r:id="rId19"/>
    <p:sldId id="288" r:id="rId20"/>
    <p:sldId id="272" r:id="rId21"/>
    <p:sldId id="271" r:id="rId22"/>
    <p:sldId id="273" r:id="rId23"/>
    <p:sldId id="275" r:id="rId24"/>
    <p:sldId id="278" r:id="rId25"/>
    <p:sldId id="293" r:id="rId26"/>
    <p:sldId id="280" r:id="rId27"/>
    <p:sldId id="292" r:id="rId28"/>
    <p:sldId id="282" r:id="rId29"/>
    <p:sldId id="283" r:id="rId30"/>
    <p:sldId id="281" r:id="rId31"/>
    <p:sldId id="284" r:id="rId32"/>
    <p:sldId id="285" r:id="rId33"/>
    <p:sldId id="294" r:id="rId34"/>
    <p:sldId id="295" r:id="rId35"/>
    <p:sldId id="289" r:id="rId36"/>
    <p:sldId id="290" r:id="rId3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FEF61-BFFA-4110-B49D-6F5FB149650A}" type="datetimeFigureOut">
              <a:rPr lang="ko-KR" altLang="en-US" smtClean="0"/>
              <a:t>2025-06-27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E6358-32D8-4FC3-9873-B78E9701E1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482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E6358-32D8-4FC3-9873-B78E9701E13F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670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15150BD-77F2-4A7A-F52D-6B5AC0469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E1A975F2-BA4A-3AA4-84CF-7E6F1621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0BA59D7A-ADBC-2547-AE84-D6014FDF5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EC00-9F5C-41FD-88DC-8889281F08F1}" type="datetimeFigureOut">
              <a:rPr lang="ko-KR" altLang="en-US" smtClean="0"/>
              <a:t>2025-06-27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24548890-48F3-F7CD-BBCF-F0FB56C25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4EB7963-5FB5-BE3D-1C3C-F42FA07C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7512-002D-4646-8FA9-771BE13505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379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1060B5A-9AD3-E1A6-8A40-5DD37D3B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F005C427-C198-C4E7-6FF7-311CA5C84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4188BBA-F7E2-39AB-677C-8D1149E3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EC00-9F5C-41FD-88DC-8889281F08F1}" type="datetimeFigureOut">
              <a:rPr lang="ko-KR" altLang="en-US" smtClean="0"/>
              <a:t>2025-06-27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2F9F2C6-8034-013B-BED1-50B18D11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FB2A78E9-8482-2541-DD89-ABFAAA4F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7512-002D-4646-8FA9-771BE13505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190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AF14FC51-2873-A97E-6841-FB36BEF20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EAD395B2-4AF0-EC51-7D32-B15FDEB5D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78D1028B-D928-CE88-8B54-54A45AECA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EC00-9F5C-41FD-88DC-8889281F08F1}" type="datetimeFigureOut">
              <a:rPr lang="ko-KR" altLang="en-US" smtClean="0"/>
              <a:t>2025-06-27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8EE1C21-A659-2BE2-D771-2EC253517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4657DE0-E224-7A41-2590-4BC108CB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7512-002D-4646-8FA9-771BE13505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816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E36A2F8-237C-9D9D-9017-0C040A9F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855637E-A9C9-5150-3CA5-B8AA06836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0895755-BA57-2BD7-DF35-F910832F1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EC00-9F5C-41FD-88DC-8889281F08F1}" type="datetimeFigureOut">
              <a:rPr lang="ko-KR" altLang="en-US" smtClean="0"/>
              <a:t>2025-06-27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591EB3D-8E8B-5860-B6F4-A55E69FD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2171A83F-358F-B10B-113F-710A870F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7512-002D-4646-8FA9-771BE13505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61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E11BE90-BE15-5116-BFB4-B3E12AF1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1FD741EA-55CD-A41C-9E78-4F799C94C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844BE-452D-29BC-995F-23DA4CC3E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EC00-9F5C-41FD-88DC-8889281F08F1}" type="datetimeFigureOut">
              <a:rPr lang="ko-KR" altLang="en-US" smtClean="0"/>
              <a:t>2025-06-27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2F43369A-FC9B-E7FA-7AD3-DF9EC12A5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20A8821-B0CA-48E2-CFA3-C5D6D860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7512-002D-4646-8FA9-771BE13505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56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6DFD53E-BA89-6669-6BBF-E153E4A7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73975D70-C88A-8E00-ACD2-E5BBB053D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B148EFB3-13AD-4BA0-6A47-E5457FBC5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703F66AF-00EA-313A-67CC-700E3F05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EC00-9F5C-41FD-88DC-8889281F08F1}" type="datetimeFigureOut">
              <a:rPr lang="ko-KR" altLang="en-US" smtClean="0"/>
              <a:t>2025-06-27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263F4AFC-C958-320E-8EC9-F5638478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A4CB29F1-5A38-546E-6994-C93E27AD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7512-002D-4646-8FA9-771BE13505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809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4E09B05-7AB9-499B-65FA-F767F9B1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F37C9E61-E177-BE52-3912-5F4B1A655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0FC7DAE4-76D0-6DC4-D113-5E036F016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49A6DD71-141F-50ED-6429-6D7A68A1E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282268C1-8805-CBA7-92AD-72626D9A81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21976226-1503-64BD-D663-AD814DB13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EC00-9F5C-41FD-88DC-8889281F08F1}" type="datetimeFigureOut">
              <a:rPr lang="ko-KR" altLang="en-US" smtClean="0"/>
              <a:t>2025-06-27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51B4DE93-ABAA-ADC4-740C-678F75BD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9926BA5B-0D83-8075-0860-DF3409F8A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7512-002D-4646-8FA9-771BE13505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08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86BA296-1C5B-A1B8-89C6-BF602967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431031D8-A046-290B-30BE-A4D2C336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EC00-9F5C-41FD-88DC-8889281F08F1}" type="datetimeFigureOut">
              <a:rPr lang="ko-KR" altLang="en-US" smtClean="0"/>
              <a:t>2025-06-27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5AE03EE2-5481-7CD0-32A0-D782BEC7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EF6E6660-9005-91A5-C94E-D855625E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7512-002D-4646-8FA9-771BE13505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48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9075C0AC-FDBF-6636-8EA2-C59C56D1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EC00-9F5C-41FD-88DC-8889281F08F1}" type="datetimeFigureOut">
              <a:rPr lang="ko-KR" altLang="en-US" smtClean="0"/>
              <a:t>2025-06-27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CAD04455-D487-F6A7-431A-14FBBA68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F0E8A2E1-922B-708C-78F9-A939BC3ED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7512-002D-4646-8FA9-771BE13505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620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C1E2257-6E59-E4FA-A3FB-12A0B09FE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3B64E4BF-1F1B-3F01-B25B-5C58FAFAF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ADB6E082-25BB-6E82-95A3-C248DF2A2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F99D99A-8F89-9B61-B10A-BBC981F39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EC00-9F5C-41FD-88DC-8889281F08F1}" type="datetimeFigureOut">
              <a:rPr lang="ko-KR" altLang="en-US" smtClean="0"/>
              <a:t>2025-06-27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ED88F50-8735-1E89-097D-C9803069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538142E6-E585-815B-7474-F97C2FD9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7512-002D-4646-8FA9-771BE13505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24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0619132-4EE7-25B7-5472-93D21D5D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747EF2E-2968-430F-3E03-9915FFBA6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4531FF11-D0A4-C1D3-BBE6-43E22937F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3F1F94D0-2297-8D92-468B-78A45483F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EC00-9F5C-41FD-88DC-8889281F08F1}" type="datetimeFigureOut">
              <a:rPr lang="ko-KR" altLang="en-US" smtClean="0"/>
              <a:t>2025-06-27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BEAF815F-E000-4827-8931-4F313727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80B25C0-47FB-8AFD-341E-AB4B8F7A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7512-002D-4646-8FA9-771BE13505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27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A437E46B-64A0-CF25-FAE4-44D0C4D16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2904C4AC-0A7F-7402-257C-8AD016845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60E61A77-719F-03F4-8F59-27437B5DA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D4EC00-9F5C-41FD-88DC-8889281F08F1}" type="datetimeFigureOut">
              <a:rPr lang="ko-KR" altLang="en-US" smtClean="0"/>
              <a:t>2025-06-27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27C99436-624C-B5C7-1E38-126852BDB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3EEA5480-E2CA-D8A0-EB2F-01F6AAC94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CC7512-002D-4646-8FA9-771BE13505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1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F01A93D-6FBD-E074-EC5C-E155810CB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9C3AD434-3A28-C771-6D22-9D66345C3A97}"/>
              </a:ext>
            </a:extLst>
          </p:cNvPr>
          <p:cNvSpPr/>
          <p:nvPr/>
        </p:nvSpPr>
        <p:spPr>
          <a:xfrm>
            <a:off x="4154209" y="0"/>
            <a:ext cx="4506686" cy="6858000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00837966-4BE6-0858-8B1D-BE8290F9E88E}"/>
              </a:ext>
            </a:extLst>
          </p:cNvPr>
          <p:cNvSpPr/>
          <p:nvPr/>
        </p:nvSpPr>
        <p:spPr>
          <a:xfrm>
            <a:off x="3754606" y="3429000"/>
            <a:ext cx="49872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>
                <a:solidFill>
                  <a:srgbClr val="1F519C"/>
                </a:solidFill>
                <a:latin typeface="+mn-ea"/>
              </a:rPr>
              <a:t>서울대학교병원 학술행사 </a:t>
            </a:r>
            <a:endParaRPr lang="en-US" altLang="ko-KR" sz="3200" b="1" dirty="0">
              <a:solidFill>
                <a:srgbClr val="1F519C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b="1" dirty="0" err="1">
                <a:solidFill>
                  <a:srgbClr val="1F519C"/>
                </a:solidFill>
                <a:latin typeface="+mn-ea"/>
              </a:rPr>
              <a:t>진료과</a:t>
            </a:r>
            <a:r>
              <a:rPr lang="ko-KR" altLang="en-US" sz="3200" b="1" dirty="0">
                <a:solidFill>
                  <a:srgbClr val="1F519C"/>
                </a:solidFill>
                <a:latin typeface="+mn-ea"/>
              </a:rPr>
              <a:t> 관리자 매뉴얼</a:t>
            </a:r>
            <a:endParaRPr lang="en-US" altLang="ko-KR" sz="3200" b="1" dirty="0">
              <a:solidFill>
                <a:srgbClr val="1F519C"/>
              </a:solidFill>
              <a:latin typeface="+mn-e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1D48689-A2E3-76AF-075A-B06870AA9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318" y="2239191"/>
            <a:ext cx="5321703" cy="64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41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EEA0A8F-E670-7E1B-693F-FA2DFACEA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D33B5F05-B1B3-69EC-655C-14B96282A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9" y="2249532"/>
            <a:ext cx="8511142" cy="136310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BB3C4FFF-C963-3EC8-04BC-03061D6E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9" y="3142504"/>
            <a:ext cx="8511142" cy="1214658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938A8BA4-3102-6EAF-8EED-97D6C475C015}"/>
              </a:ext>
            </a:extLst>
          </p:cNvPr>
          <p:cNvSpPr/>
          <p:nvPr/>
        </p:nvSpPr>
        <p:spPr>
          <a:xfrm>
            <a:off x="648401" y="5061132"/>
            <a:ext cx="10895198" cy="159714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5F64300-31E9-A105-23B8-E8C636B17F9E}"/>
              </a:ext>
            </a:extLst>
          </p:cNvPr>
          <p:cNvSpPr txBox="1"/>
          <p:nvPr/>
        </p:nvSpPr>
        <p:spPr>
          <a:xfrm>
            <a:off x="1105115" y="5221623"/>
            <a:ext cx="4668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해당부분에 인사말</a:t>
            </a:r>
            <a:r>
              <a:rPr lang="en-US" altLang="ko-KR" sz="1200" dirty="0"/>
              <a:t>, </a:t>
            </a:r>
            <a:r>
              <a:rPr lang="ko-KR" altLang="en-US" sz="1200" dirty="0"/>
              <a:t>행사안내</a:t>
            </a:r>
            <a:r>
              <a:rPr lang="en-US" altLang="ko-KR" sz="1200" dirty="0"/>
              <a:t>,</a:t>
            </a:r>
            <a:r>
              <a:rPr lang="ko-KR" altLang="en-US" sz="1200" dirty="0"/>
              <a:t> 프로그램을 업로드 할 수 있습니다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84B963-67C2-1A4C-574A-45F5233253A7}"/>
              </a:ext>
            </a:extLst>
          </p:cNvPr>
          <p:cNvSpPr txBox="1"/>
          <p:nvPr/>
        </p:nvSpPr>
        <p:spPr>
          <a:xfrm>
            <a:off x="255606" y="243586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kern="0" dirty="0">
                <a:solidFill>
                  <a:srgbClr val="1F519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입금 정보</a:t>
            </a:r>
            <a:endParaRPr lang="ko-KR" altLang="en-US" sz="2000" b="1" dirty="0">
              <a:solidFill>
                <a:srgbClr val="093079"/>
              </a:solidFill>
              <a:latin typeface="+mn-ea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FC3B60A2-72BC-DC5D-E441-798C2801EB48}"/>
              </a:ext>
            </a:extLst>
          </p:cNvPr>
          <p:cNvCxnSpPr>
            <a:cxnSpLocks/>
          </p:cNvCxnSpPr>
          <p:nvPr/>
        </p:nvCxnSpPr>
        <p:spPr>
          <a:xfrm flipV="1">
            <a:off x="255606" y="643696"/>
            <a:ext cx="1723549" cy="1139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직사각형 48">
            <a:extLst>
              <a:ext uri="{FF2B5EF4-FFF2-40B4-BE49-F238E27FC236}">
                <a16:creationId xmlns:a16="http://schemas.microsoft.com/office/drawing/2014/main" xmlns="" id="{368CC010-436C-BCA4-A660-F9BF473FD3A3}"/>
              </a:ext>
            </a:extLst>
          </p:cNvPr>
          <p:cNvSpPr/>
          <p:nvPr/>
        </p:nvSpPr>
        <p:spPr>
          <a:xfrm>
            <a:off x="858830" y="5242349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6</a:t>
            </a:r>
            <a:endParaRPr lang="ko-KR" altLang="en-US" sz="1050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E0E3C5D1-F6C3-DE6F-A466-A2D32AA5CB36}"/>
              </a:ext>
            </a:extLst>
          </p:cNvPr>
          <p:cNvSpPr/>
          <p:nvPr/>
        </p:nvSpPr>
        <p:spPr>
          <a:xfrm>
            <a:off x="360962" y="936587"/>
            <a:ext cx="8735414" cy="396587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3B629ED1-2BCB-1A65-D644-7D5C92BBE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933" y="4332494"/>
            <a:ext cx="2752725" cy="4953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6E7F6739-0B69-EFF0-6EE6-68137F550E5F}"/>
              </a:ext>
            </a:extLst>
          </p:cNvPr>
          <p:cNvSpPr/>
          <p:nvPr/>
        </p:nvSpPr>
        <p:spPr>
          <a:xfrm>
            <a:off x="432787" y="2589425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7</a:t>
            </a:r>
            <a:endParaRPr lang="ko-KR" altLang="en-US" sz="105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F76D965-BEEF-6388-6D58-226775C7F871}"/>
              </a:ext>
            </a:extLst>
          </p:cNvPr>
          <p:cNvSpPr txBox="1"/>
          <p:nvPr/>
        </p:nvSpPr>
        <p:spPr>
          <a:xfrm>
            <a:off x="1143992" y="5678874"/>
            <a:ext cx="48974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에디터 편집기를 이용하여 </a:t>
            </a:r>
            <a:r>
              <a:rPr lang="ko-KR" altLang="en-US" sz="1200" dirty="0" err="1"/>
              <a:t>글자색</a:t>
            </a:r>
            <a:r>
              <a:rPr lang="en-US" altLang="ko-KR" sz="1200" dirty="0"/>
              <a:t>, </a:t>
            </a:r>
            <a:r>
              <a:rPr lang="ko-KR" altLang="en-US" sz="1200" dirty="0"/>
              <a:t>배경 등등 을 설정할 수 있습니다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9C518508-FEA5-225C-8D4F-A48E3F9BC81A}"/>
              </a:ext>
            </a:extLst>
          </p:cNvPr>
          <p:cNvSpPr/>
          <p:nvPr/>
        </p:nvSpPr>
        <p:spPr>
          <a:xfrm>
            <a:off x="858830" y="5723042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7</a:t>
            </a:r>
            <a:endParaRPr lang="ko-KR" altLang="en-US" sz="1050" b="1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BB9FEFCD-EDCB-685B-68D6-938DC16360B0}"/>
              </a:ext>
            </a:extLst>
          </p:cNvPr>
          <p:cNvSpPr/>
          <p:nvPr/>
        </p:nvSpPr>
        <p:spPr>
          <a:xfrm>
            <a:off x="4756150" y="4261227"/>
            <a:ext cx="863600" cy="55124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EF9FDBDE-45BE-F141-7643-B369234589A0}"/>
              </a:ext>
            </a:extLst>
          </p:cNvPr>
          <p:cNvSpPr/>
          <p:nvPr/>
        </p:nvSpPr>
        <p:spPr>
          <a:xfrm>
            <a:off x="4599178" y="4261083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8</a:t>
            </a:r>
            <a:endParaRPr lang="ko-KR" altLang="en-US" sz="105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467A9F1-80BA-24E2-265B-1FAEBCD40D2B}"/>
              </a:ext>
            </a:extLst>
          </p:cNvPr>
          <p:cNvSpPr txBox="1"/>
          <p:nvPr/>
        </p:nvSpPr>
        <p:spPr>
          <a:xfrm>
            <a:off x="1143992" y="6010377"/>
            <a:ext cx="2470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임시 저장 할 수 있는 버튼입니다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BA88C3B-6ABB-4EDF-1F08-3ADCB64EA943}"/>
              </a:ext>
            </a:extLst>
          </p:cNvPr>
          <p:cNvSpPr/>
          <p:nvPr/>
        </p:nvSpPr>
        <p:spPr>
          <a:xfrm>
            <a:off x="858830" y="6054545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8</a:t>
            </a:r>
            <a:endParaRPr lang="ko-KR" altLang="en-US" sz="105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A3D80745-0E10-649B-8A08-17DD0FF55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5" y="994767"/>
            <a:ext cx="8562586" cy="1314289"/>
          </a:xfrm>
          <a:prstGeom prst="rect">
            <a:avLst/>
          </a:prstGeom>
        </p:spPr>
      </p:pic>
      <p:sp>
        <p:nvSpPr>
          <p:cNvPr id="44" name="직사각형 43">
            <a:extLst>
              <a:ext uri="{FF2B5EF4-FFF2-40B4-BE49-F238E27FC236}">
                <a16:creationId xmlns:a16="http://schemas.microsoft.com/office/drawing/2014/main" xmlns="" id="{BEBB4864-0A9B-C5C6-CA11-3041ADBBE482}"/>
              </a:ext>
            </a:extLst>
          </p:cNvPr>
          <p:cNvSpPr/>
          <p:nvPr/>
        </p:nvSpPr>
        <p:spPr>
          <a:xfrm>
            <a:off x="396163" y="1746416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6</a:t>
            </a:r>
            <a:endParaRPr lang="ko-KR" altLang="en-US" sz="1050" b="1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35A0B29F-B4DE-49C5-0426-5B8AF9D43987}"/>
              </a:ext>
            </a:extLst>
          </p:cNvPr>
          <p:cNvSpPr/>
          <p:nvPr/>
        </p:nvSpPr>
        <p:spPr>
          <a:xfrm>
            <a:off x="631526" y="1807411"/>
            <a:ext cx="8397785" cy="45772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AA200811-22FA-216E-443D-04BD158514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7574" y="427895"/>
            <a:ext cx="4375487" cy="2114103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D42291A7-39D6-F2ED-541B-DE46F007D8DD}"/>
              </a:ext>
            </a:extLst>
          </p:cNvPr>
          <p:cNvSpPr/>
          <p:nvPr/>
        </p:nvSpPr>
        <p:spPr>
          <a:xfrm>
            <a:off x="7560906" y="469360"/>
            <a:ext cx="4375487" cy="207377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3F9F5604-7ED9-AA60-F31C-6EAD29BAA05E}"/>
              </a:ext>
            </a:extLst>
          </p:cNvPr>
          <p:cNvSpPr/>
          <p:nvPr/>
        </p:nvSpPr>
        <p:spPr>
          <a:xfrm>
            <a:off x="7507574" y="379636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4B65323-39B8-79E5-9264-D6353CD8E08D}"/>
              </a:ext>
            </a:extLst>
          </p:cNvPr>
          <p:cNvSpPr txBox="1"/>
          <p:nvPr/>
        </p:nvSpPr>
        <p:spPr>
          <a:xfrm>
            <a:off x="7427595" y="338120"/>
            <a:ext cx="405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</a:rPr>
              <a:t>6-1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674AC28-DC50-DF2A-89BE-8A4F1529FC1B}"/>
              </a:ext>
            </a:extLst>
          </p:cNvPr>
          <p:cNvSpPr txBox="1"/>
          <p:nvPr/>
        </p:nvSpPr>
        <p:spPr>
          <a:xfrm>
            <a:off x="3904650" y="5793098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7B5B2A7-01A1-968D-5B03-E38A1FE76582}"/>
              </a:ext>
            </a:extLst>
          </p:cNvPr>
          <p:cNvSpPr txBox="1"/>
          <p:nvPr/>
        </p:nvSpPr>
        <p:spPr>
          <a:xfrm>
            <a:off x="8832372" y="2533372"/>
            <a:ext cx="1832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highlight>
                  <a:srgbClr val="FFFF00"/>
                </a:highlight>
              </a:rPr>
              <a:t>사용자페이지 노출 예시</a:t>
            </a:r>
          </a:p>
        </p:txBody>
      </p:sp>
    </p:spTree>
    <p:extLst>
      <p:ext uri="{BB962C8B-B14F-4D97-AF65-F5344CB8AC3E}">
        <p14:creationId xmlns:p14="http://schemas.microsoft.com/office/powerpoint/2010/main" val="2193160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84B963-67C2-1A4C-574A-45F5233253A7}"/>
              </a:ext>
            </a:extLst>
          </p:cNvPr>
          <p:cNvSpPr txBox="1"/>
          <p:nvPr/>
        </p:nvSpPr>
        <p:spPr>
          <a:xfrm>
            <a:off x="255606" y="243586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kern="0" dirty="0" err="1">
                <a:solidFill>
                  <a:srgbClr val="1F519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교육등록</a:t>
            </a:r>
            <a:r>
              <a:rPr lang="ko-KR" altLang="en-US" sz="2000" b="1" kern="0" dirty="0">
                <a:solidFill>
                  <a:srgbClr val="1F519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영상</a:t>
            </a:r>
            <a:endParaRPr lang="ko-KR" altLang="en-US" sz="2000" b="1" dirty="0">
              <a:solidFill>
                <a:srgbClr val="093079"/>
              </a:solidFill>
              <a:latin typeface="+mn-ea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xmlns="" id="{FC3B60A2-72BC-DC5D-E441-798C2801EB48}"/>
              </a:ext>
            </a:extLst>
          </p:cNvPr>
          <p:cNvCxnSpPr>
            <a:cxnSpLocks/>
          </p:cNvCxnSpPr>
          <p:nvPr/>
        </p:nvCxnSpPr>
        <p:spPr>
          <a:xfrm flipV="1">
            <a:off x="255606" y="643696"/>
            <a:ext cx="1723549" cy="1139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교육등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5219" y="243586"/>
            <a:ext cx="8676167" cy="608853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4757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4AC90BD-A789-A2A3-7625-24BD2ACC9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F15B5C96-BDDC-B383-FEFB-86DE85546F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F07AB7AC-52F9-1342-C095-2DA6AACC63A2}"/>
              </a:ext>
            </a:extLst>
          </p:cNvPr>
          <p:cNvSpPr/>
          <p:nvPr/>
        </p:nvSpPr>
        <p:spPr>
          <a:xfrm>
            <a:off x="3710013" y="3061079"/>
            <a:ext cx="4455066" cy="735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srgbClr val="1F519C"/>
                </a:solidFill>
                <a:latin typeface="+mn-ea"/>
              </a:rPr>
              <a:t>교육 등록 리스트 확인</a:t>
            </a:r>
            <a:endParaRPr lang="en-US" altLang="ko-KR" sz="3200" b="1" dirty="0">
              <a:solidFill>
                <a:srgbClr val="1F519C"/>
              </a:solidFill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D82A24C6-64E6-70EE-6C61-ED2ABF7CCB26}"/>
              </a:ext>
            </a:extLst>
          </p:cNvPr>
          <p:cNvSpPr/>
          <p:nvPr/>
        </p:nvSpPr>
        <p:spPr>
          <a:xfrm>
            <a:off x="5444462" y="2137749"/>
            <a:ext cx="9861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dirty="0">
                <a:solidFill>
                  <a:srgbClr val="1F519C"/>
                </a:solidFill>
                <a:latin typeface="+mn-ea"/>
              </a:rPr>
              <a:t>02</a:t>
            </a:r>
            <a:endParaRPr lang="ko-KR" altLang="en-US" sz="5400" dirty="0">
              <a:solidFill>
                <a:srgbClr val="1F51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9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3ACE1FC-3DC7-603C-B090-025074A29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DF5A8430-AA90-9F43-5828-3CD00005C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38" y="914143"/>
            <a:ext cx="11391899" cy="3372195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37184AD6-C29E-AB37-4D18-8CCB7328C3DF}"/>
              </a:ext>
            </a:extLst>
          </p:cNvPr>
          <p:cNvSpPr/>
          <p:nvPr/>
        </p:nvSpPr>
        <p:spPr>
          <a:xfrm>
            <a:off x="680652" y="4631089"/>
            <a:ext cx="10895198" cy="172177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A9E1AAD-5091-91E0-A876-A71F3EA28C37}"/>
              </a:ext>
            </a:extLst>
          </p:cNvPr>
          <p:cNvSpPr txBox="1"/>
          <p:nvPr/>
        </p:nvSpPr>
        <p:spPr>
          <a:xfrm>
            <a:off x="1445317" y="5221863"/>
            <a:ext cx="8108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등록한 교육 리스트가 많아 찾을 수 없을 때 사용하는 검색기능 입니다</a:t>
            </a:r>
            <a:r>
              <a:rPr lang="en-US" altLang="ko-KR" sz="1200" dirty="0"/>
              <a:t>.(</a:t>
            </a:r>
            <a:r>
              <a:rPr lang="ko-KR" altLang="en-US" sz="1200" dirty="0"/>
              <a:t>단일 검색 가능하며 </a:t>
            </a:r>
            <a:r>
              <a:rPr lang="en-US" altLang="ko-KR" sz="1200" dirty="0"/>
              <a:t>and </a:t>
            </a:r>
            <a:r>
              <a:rPr lang="ko-KR" altLang="en-US" sz="1200" dirty="0"/>
              <a:t>검색이 가능합니다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3B70C7-CBE7-EBDA-2F18-85BF40489BE6}"/>
              </a:ext>
            </a:extLst>
          </p:cNvPr>
          <p:cNvSpPr txBox="1"/>
          <p:nvPr/>
        </p:nvSpPr>
        <p:spPr>
          <a:xfrm>
            <a:off x="255606" y="243586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kern="0" dirty="0">
                <a:solidFill>
                  <a:srgbClr val="1F519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등록된 교육리스트 검색 및 확인</a:t>
            </a:r>
            <a:endParaRPr lang="ko-KR" altLang="en-US" sz="2000" b="1" dirty="0">
              <a:solidFill>
                <a:srgbClr val="093079"/>
              </a:solidFill>
              <a:latin typeface="+mn-ea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C12E62BB-7D12-4563-F428-4C14E97E95E1}"/>
              </a:ext>
            </a:extLst>
          </p:cNvPr>
          <p:cNvCxnSpPr>
            <a:cxnSpLocks/>
          </p:cNvCxnSpPr>
          <p:nvPr/>
        </p:nvCxnSpPr>
        <p:spPr>
          <a:xfrm flipV="1">
            <a:off x="255606" y="641353"/>
            <a:ext cx="3877985" cy="3482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03874938-D0D6-04AC-2684-B90103C3EDE1}"/>
              </a:ext>
            </a:extLst>
          </p:cNvPr>
          <p:cNvSpPr/>
          <p:nvPr/>
        </p:nvSpPr>
        <p:spPr>
          <a:xfrm>
            <a:off x="474942" y="891178"/>
            <a:ext cx="11391900" cy="339515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2DEC3F31-ABD5-5D03-D132-1809A08E7A8E}"/>
              </a:ext>
            </a:extLst>
          </p:cNvPr>
          <p:cNvSpPr/>
          <p:nvPr/>
        </p:nvSpPr>
        <p:spPr>
          <a:xfrm>
            <a:off x="474628" y="3330688"/>
            <a:ext cx="11315921" cy="95136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70690C38-F7EA-1B78-A1DE-E0EB3AFA9B2D}"/>
              </a:ext>
            </a:extLst>
          </p:cNvPr>
          <p:cNvSpPr/>
          <p:nvPr/>
        </p:nvSpPr>
        <p:spPr>
          <a:xfrm>
            <a:off x="360348" y="3255465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0928D58-5A90-8796-A810-5D008DCFDF9F}"/>
              </a:ext>
            </a:extLst>
          </p:cNvPr>
          <p:cNvSpPr txBox="1"/>
          <p:nvPr/>
        </p:nvSpPr>
        <p:spPr>
          <a:xfrm>
            <a:off x="1151760" y="5648862"/>
            <a:ext cx="6258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부여된 </a:t>
            </a:r>
            <a:r>
              <a:rPr lang="ko-KR" altLang="en-US" sz="1200" dirty="0" err="1"/>
              <a:t>진료과</a:t>
            </a:r>
            <a:r>
              <a:rPr lang="ko-KR" altLang="en-US" sz="1200" dirty="0"/>
              <a:t> 아이디로 로그인 후 해당 </a:t>
            </a:r>
            <a:r>
              <a:rPr lang="ko-KR" altLang="en-US" sz="1200" dirty="0" err="1"/>
              <a:t>진료과</a:t>
            </a:r>
            <a:r>
              <a:rPr lang="ko-KR" altLang="en-US" sz="1200" dirty="0"/>
              <a:t> 교육 등록 리스트만 확인 할 수 있습니다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C865256B-BCF8-C9BD-5A75-62DE2F4FD308}"/>
              </a:ext>
            </a:extLst>
          </p:cNvPr>
          <p:cNvSpPr/>
          <p:nvPr/>
        </p:nvSpPr>
        <p:spPr>
          <a:xfrm>
            <a:off x="866598" y="5693030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0B3C92DB-C0CF-E07D-5C66-FF213BC65292}"/>
              </a:ext>
            </a:extLst>
          </p:cNvPr>
          <p:cNvSpPr/>
          <p:nvPr/>
        </p:nvSpPr>
        <p:spPr>
          <a:xfrm>
            <a:off x="550920" y="1581728"/>
            <a:ext cx="11315921" cy="1050287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xmlns="" id="{4919FFB9-28E6-1EB3-17C9-3AF7FE1B46A2}"/>
              </a:ext>
            </a:extLst>
          </p:cNvPr>
          <p:cNvSpPr/>
          <p:nvPr/>
        </p:nvSpPr>
        <p:spPr>
          <a:xfrm>
            <a:off x="249857" y="1748851"/>
            <a:ext cx="450169" cy="1699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/>
              <a:t>공통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12495464-6D20-5526-713F-310883294364}"/>
              </a:ext>
            </a:extLst>
          </p:cNvPr>
          <p:cNvSpPr/>
          <p:nvPr/>
        </p:nvSpPr>
        <p:spPr>
          <a:xfrm>
            <a:off x="885525" y="5304229"/>
            <a:ext cx="450169" cy="1699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/>
              <a:t>공통</a:t>
            </a:r>
          </a:p>
        </p:txBody>
      </p:sp>
    </p:spTree>
    <p:extLst>
      <p:ext uri="{BB962C8B-B14F-4D97-AF65-F5344CB8AC3E}">
        <p14:creationId xmlns:p14="http://schemas.microsoft.com/office/powerpoint/2010/main" val="4176716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AB681B7-CCF0-42EF-CA0F-E15C37FAF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724952F3-0524-7BDF-5C90-C51145A5C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50" y="929303"/>
            <a:ext cx="11166700" cy="3156911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C63F7F56-F480-46CA-65E3-A2AEA3EA9D4C}"/>
              </a:ext>
            </a:extLst>
          </p:cNvPr>
          <p:cNvSpPr/>
          <p:nvPr/>
        </p:nvSpPr>
        <p:spPr>
          <a:xfrm>
            <a:off x="680652" y="4631089"/>
            <a:ext cx="10895198" cy="172177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3E144E-02F3-2757-6052-7D995A9CE1F9}"/>
              </a:ext>
            </a:extLst>
          </p:cNvPr>
          <p:cNvSpPr txBox="1"/>
          <p:nvPr/>
        </p:nvSpPr>
        <p:spPr>
          <a:xfrm>
            <a:off x="255606" y="243586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kern="0" dirty="0">
                <a:solidFill>
                  <a:srgbClr val="1F519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삭제된 교육리스트 검색 및 확인</a:t>
            </a:r>
            <a:endParaRPr lang="ko-KR" altLang="en-US" sz="2000" b="1" dirty="0">
              <a:solidFill>
                <a:srgbClr val="093079"/>
              </a:solidFill>
              <a:latin typeface="+mn-ea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5FAEBFA4-1780-ECE8-C7F9-F86B902A0B8D}"/>
              </a:ext>
            </a:extLst>
          </p:cNvPr>
          <p:cNvCxnSpPr>
            <a:cxnSpLocks/>
          </p:cNvCxnSpPr>
          <p:nvPr/>
        </p:nvCxnSpPr>
        <p:spPr>
          <a:xfrm flipV="1">
            <a:off x="255606" y="641353"/>
            <a:ext cx="3877985" cy="3482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9558D4E6-451F-91E3-C17F-208D0A946824}"/>
              </a:ext>
            </a:extLst>
          </p:cNvPr>
          <p:cNvSpPr/>
          <p:nvPr/>
        </p:nvSpPr>
        <p:spPr>
          <a:xfrm>
            <a:off x="474942" y="891179"/>
            <a:ext cx="11391900" cy="317975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008C3C4-F321-831E-E7E2-A3B9EE25C7A3}"/>
              </a:ext>
            </a:extLst>
          </p:cNvPr>
          <p:cNvSpPr/>
          <p:nvPr/>
        </p:nvSpPr>
        <p:spPr>
          <a:xfrm>
            <a:off x="550920" y="3155871"/>
            <a:ext cx="11315921" cy="95136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30ED27AA-83EE-B3AB-3DC8-426D85011170}"/>
              </a:ext>
            </a:extLst>
          </p:cNvPr>
          <p:cNvSpPr/>
          <p:nvPr/>
        </p:nvSpPr>
        <p:spPr>
          <a:xfrm>
            <a:off x="436640" y="3080648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2410BF8-D272-DB6D-9D78-0DB5B41206F1}"/>
              </a:ext>
            </a:extLst>
          </p:cNvPr>
          <p:cNvSpPr txBox="1"/>
          <p:nvPr/>
        </p:nvSpPr>
        <p:spPr>
          <a:xfrm>
            <a:off x="1252553" y="5353474"/>
            <a:ext cx="6521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부여된 </a:t>
            </a:r>
            <a:r>
              <a:rPr lang="ko-KR" altLang="en-US" sz="1200" dirty="0" err="1"/>
              <a:t>진료과</a:t>
            </a:r>
            <a:r>
              <a:rPr lang="ko-KR" altLang="en-US" sz="1200" dirty="0"/>
              <a:t> 아이디로 로그인 후 해당 </a:t>
            </a:r>
            <a:r>
              <a:rPr lang="ko-KR" altLang="en-US" sz="1200" dirty="0" err="1"/>
              <a:t>진료과</a:t>
            </a:r>
            <a:r>
              <a:rPr lang="ko-KR" altLang="en-US" sz="1200" dirty="0"/>
              <a:t> 삭제된 교육 리스트를 확인 할 수 있습니다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0C6B95E3-22B3-FAAB-C777-CBE94A443284}"/>
              </a:ext>
            </a:extLst>
          </p:cNvPr>
          <p:cNvSpPr/>
          <p:nvPr/>
        </p:nvSpPr>
        <p:spPr>
          <a:xfrm>
            <a:off x="967391" y="5397642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F2A58B1-5A67-CDD3-9CE8-F4830AA24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19" y="933230"/>
            <a:ext cx="11166139" cy="1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52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CEDEA44-249B-633D-FC50-083298DF2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A07E3F13-0E4C-DE5B-90DD-3B896EADAB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48CE2A-2E36-196A-7155-F5F52A688362}"/>
              </a:ext>
            </a:extLst>
          </p:cNvPr>
          <p:cNvSpPr/>
          <p:nvPr/>
        </p:nvSpPr>
        <p:spPr>
          <a:xfrm>
            <a:off x="3357894" y="3061079"/>
            <a:ext cx="5737468" cy="735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ko-KR" altLang="en-US" sz="3200" b="1" dirty="0">
                <a:solidFill>
                  <a:srgbClr val="1F519C"/>
                </a:solidFill>
                <a:latin typeface="+mn-ea"/>
              </a:rPr>
              <a:t>전체 등록 명단 리스트 관리</a:t>
            </a:r>
            <a:endParaRPr lang="en-US" altLang="ko-KR" sz="3200" b="1" dirty="0">
              <a:solidFill>
                <a:srgbClr val="1F519C"/>
              </a:solidFill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52C39D33-0DCE-CEA1-C6EC-A17526FA684B}"/>
              </a:ext>
            </a:extLst>
          </p:cNvPr>
          <p:cNvSpPr/>
          <p:nvPr/>
        </p:nvSpPr>
        <p:spPr>
          <a:xfrm>
            <a:off x="5929488" y="2137749"/>
            <a:ext cx="9861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dirty="0">
                <a:solidFill>
                  <a:srgbClr val="1F519C"/>
                </a:solidFill>
                <a:latin typeface="+mn-ea"/>
              </a:rPr>
              <a:t>03</a:t>
            </a:r>
            <a:endParaRPr lang="ko-KR" altLang="en-US" sz="5400" dirty="0">
              <a:solidFill>
                <a:srgbClr val="1F51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40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9134F7-DB6B-D0A5-A91C-ADE83FA01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7DE24800-E49C-CE26-45A4-BAA685A90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81" y="820609"/>
            <a:ext cx="7693481" cy="2391223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808D0AD8-853D-8E15-0F2F-6DFA5D4368D0}"/>
              </a:ext>
            </a:extLst>
          </p:cNvPr>
          <p:cNvSpPr/>
          <p:nvPr/>
        </p:nvSpPr>
        <p:spPr>
          <a:xfrm>
            <a:off x="800537" y="5109971"/>
            <a:ext cx="10400563" cy="147818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14002F3-9A08-C93C-18F3-4CB9E766EDB3}"/>
              </a:ext>
            </a:extLst>
          </p:cNvPr>
          <p:cNvSpPr txBox="1"/>
          <p:nvPr/>
        </p:nvSpPr>
        <p:spPr>
          <a:xfrm>
            <a:off x="1438275" y="5647946"/>
            <a:ext cx="910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교육 등록 리스트 에서 사전등록 명단 관리 선택 시 사전등록 리스트</a:t>
            </a:r>
            <a:r>
              <a:rPr lang="en-US" altLang="ko-KR" sz="1200" dirty="0"/>
              <a:t>, </a:t>
            </a:r>
            <a:r>
              <a:rPr lang="ko-KR" altLang="en-US" sz="1200" dirty="0"/>
              <a:t>현장등록 리스트</a:t>
            </a:r>
            <a:r>
              <a:rPr lang="en-US" altLang="ko-KR" sz="1200" dirty="0"/>
              <a:t>, </a:t>
            </a:r>
            <a:r>
              <a:rPr lang="ko-KR" altLang="en-US" sz="1200" dirty="0"/>
              <a:t>삭제내역</a:t>
            </a:r>
            <a:r>
              <a:rPr lang="en-US" altLang="ko-KR" sz="1200" dirty="0"/>
              <a:t>, </a:t>
            </a:r>
            <a:r>
              <a:rPr lang="ko-KR" altLang="en-US" sz="1200" dirty="0"/>
              <a:t>입출기록</a:t>
            </a:r>
            <a:r>
              <a:rPr lang="en-US" altLang="ko-KR" sz="1200" dirty="0"/>
              <a:t>, </a:t>
            </a:r>
            <a:r>
              <a:rPr lang="ko-KR" altLang="en-US" sz="1200" dirty="0"/>
              <a:t>교육통계</a:t>
            </a:r>
            <a:r>
              <a:rPr lang="en-US" altLang="ko-KR" sz="1200" dirty="0"/>
              <a:t>, </a:t>
            </a:r>
            <a:r>
              <a:rPr lang="ko-KR" altLang="en-US" sz="1200" dirty="0"/>
              <a:t>문자발송</a:t>
            </a:r>
            <a:r>
              <a:rPr lang="en-US" altLang="ko-KR" sz="1200" dirty="0"/>
              <a:t>, </a:t>
            </a:r>
          </a:p>
          <a:p>
            <a:r>
              <a:rPr lang="ko-KR" altLang="en-US" sz="1200" dirty="0"/>
              <a:t>메일발송 확인 가능합니다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EDD310-8A05-3B28-5F3D-403DBE0291C5}"/>
              </a:ext>
            </a:extLst>
          </p:cNvPr>
          <p:cNvSpPr txBox="1"/>
          <p:nvPr/>
        </p:nvSpPr>
        <p:spPr>
          <a:xfrm>
            <a:off x="255606" y="143302"/>
            <a:ext cx="3275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kern="0" dirty="0">
                <a:solidFill>
                  <a:srgbClr val="1F519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교육신청 명단 리스트 확인</a:t>
            </a:r>
            <a:endParaRPr lang="ko-KR" altLang="en-US" sz="2000" b="1" dirty="0">
              <a:solidFill>
                <a:srgbClr val="093079"/>
              </a:solidFill>
              <a:latin typeface="+mn-ea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D1C92F1B-5A71-645C-BEE5-23004B48A29B}"/>
              </a:ext>
            </a:extLst>
          </p:cNvPr>
          <p:cNvCxnSpPr>
            <a:cxnSpLocks/>
          </p:cNvCxnSpPr>
          <p:nvPr/>
        </p:nvCxnSpPr>
        <p:spPr>
          <a:xfrm>
            <a:off x="255606" y="573237"/>
            <a:ext cx="3275256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81011EE5-EC1F-422A-D246-240CC1CE9385}"/>
              </a:ext>
            </a:extLst>
          </p:cNvPr>
          <p:cNvSpPr/>
          <p:nvPr/>
        </p:nvSpPr>
        <p:spPr>
          <a:xfrm>
            <a:off x="5648905" y="2666292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3B59BAF8-87C7-910C-123D-CCB350BF2068}"/>
              </a:ext>
            </a:extLst>
          </p:cNvPr>
          <p:cNvSpPr/>
          <p:nvPr/>
        </p:nvSpPr>
        <p:spPr>
          <a:xfrm>
            <a:off x="1183459" y="5679606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6EED040-E99E-CE63-3F14-ACB11719F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94997"/>
            <a:ext cx="5919212" cy="1484019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1ACD98DC-C217-E6CD-6381-E2AE3B523224}"/>
              </a:ext>
            </a:extLst>
          </p:cNvPr>
          <p:cNvSpPr/>
          <p:nvPr/>
        </p:nvSpPr>
        <p:spPr>
          <a:xfrm>
            <a:off x="5799195" y="2762381"/>
            <a:ext cx="339277" cy="2169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xmlns="" id="{63FCEA5B-92C1-4B0A-FCEE-964030BCE9F6}"/>
              </a:ext>
            </a:extLst>
          </p:cNvPr>
          <p:cNvCxnSpPr>
            <a:cxnSpLocks/>
          </p:cNvCxnSpPr>
          <p:nvPr/>
        </p:nvCxnSpPr>
        <p:spPr>
          <a:xfrm>
            <a:off x="6096000" y="2954940"/>
            <a:ext cx="226780" cy="3983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1E7B5AC2-F657-5A0E-A8C6-A26209ABA727}"/>
              </a:ext>
            </a:extLst>
          </p:cNvPr>
          <p:cNvSpPr/>
          <p:nvPr/>
        </p:nvSpPr>
        <p:spPr>
          <a:xfrm>
            <a:off x="6096000" y="3353304"/>
            <a:ext cx="5919212" cy="142571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7B2FA591-B4A6-E6B1-654D-E5DF8F4C7F1D}"/>
              </a:ext>
            </a:extLst>
          </p:cNvPr>
          <p:cNvSpPr/>
          <p:nvPr/>
        </p:nvSpPr>
        <p:spPr>
          <a:xfrm>
            <a:off x="10702728" y="4256077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9ED2B80E-8907-750C-6903-2973BB4A82DD}"/>
              </a:ext>
            </a:extLst>
          </p:cNvPr>
          <p:cNvSpPr/>
          <p:nvPr/>
        </p:nvSpPr>
        <p:spPr>
          <a:xfrm>
            <a:off x="10869224" y="4302177"/>
            <a:ext cx="616522" cy="37016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3CDEA6C-84F7-D4DE-655F-B8BF8BB01D02}"/>
              </a:ext>
            </a:extLst>
          </p:cNvPr>
          <p:cNvSpPr txBox="1"/>
          <p:nvPr/>
        </p:nvSpPr>
        <p:spPr>
          <a:xfrm>
            <a:off x="4498519" y="343357"/>
            <a:ext cx="7033286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50" b="1" dirty="0">
                <a:highlight>
                  <a:srgbClr val="FFFF00"/>
                </a:highlight>
              </a:rPr>
              <a:t>* </a:t>
            </a:r>
            <a:r>
              <a:rPr lang="ko-KR" altLang="en-US" sz="1250" b="1" dirty="0">
                <a:highlight>
                  <a:srgbClr val="FFFF00"/>
                </a:highlight>
              </a:rPr>
              <a:t>해당 전체 리스트 페이지의 경우 사전등록</a:t>
            </a:r>
            <a:r>
              <a:rPr lang="en-US" altLang="ko-KR" sz="1250" b="1" dirty="0">
                <a:highlight>
                  <a:srgbClr val="FFFF00"/>
                </a:highlight>
              </a:rPr>
              <a:t>, </a:t>
            </a:r>
            <a:r>
              <a:rPr lang="ko-KR" altLang="en-US" sz="1250" b="1" dirty="0">
                <a:highlight>
                  <a:srgbClr val="FFFF00"/>
                </a:highlight>
              </a:rPr>
              <a:t>현장등록 페이지 사용방법과 모두 동일합니다</a:t>
            </a:r>
            <a:r>
              <a:rPr lang="en-US" altLang="ko-KR" sz="1250" b="1" dirty="0">
                <a:highlight>
                  <a:srgbClr val="FFFF00"/>
                </a:highlight>
              </a:rPr>
              <a:t>. *</a:t>
            </a:r>
            <a:endParaRPr lang="ko-KR" altLang="en-US" sz="125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64460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50E7B1-CE04-1D6F-29C3-408D7620A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70CF44DB-99F9-8CBF-9006-C924982B7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13" y="801947"/>
            <a:ext cx="11404803" cy="3089981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23043536-2919-B9D1-24FA-D7E7ACB97359}"/>
              </a:ext>
            </a:extLst>
          </p:cNvPr>
          <p:cNvSpPr/>
          <p:nvPr/>
        </p:nvSpPr>
        <p:spPr>
          <a:xfrm>
            <a:off x="884380" y="4047595"/>
            <a:ext cx="10400563" cy="249844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F6528E2-4BFA-BCB7-897A-2AF4181BB576}"/>
              </a:ext>
            </a:extLst>
          </p:cNvPr>
          <p:cNvSpPr txBox="1"/>
          <p:nvPr/>
        </p:nvSpPr>
        <p:spPr>
          <a:xfrm>
            <a:off x="1695959" y="4808988"/>
            <a:ext cx="5633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교육 신청한 사용자들의 모든 정보를 엑셀파일로 다운로드를 받을 수 있습니다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5984B3-AB16-4582-FA9D-099C0CA4F7C3}"/>
              </a:ext>
            </a:extLst>
          </p:cNvPr>
          <p:cNvSpPr txBox="1"/>
          <p:nvPr/>
        </p:nvSpPr>
        <p:spPr>
          <a:xfrm>
            <a:off x="255606" y="143302"/>
            <a:ext cx="3275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kern="0" dirty="0">
                <a:solidFill>
                  <a:srgbClr val="1F519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교육신청 명단 전체 리스트</a:t>
            </a:r>
            <a:endParaRPr lang="ko-KR" altLang="en-US" sz="2000" b="1" dirty="0">
              <a:solidFill>
                <a:srgbClr val="093079"/>
              </a:solidFill>
              <a:latin typeface="+mn-ea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14CC8A22-0DBC-3170-E53B-6F685D394109}"/>
              </a:ext>
            </a:extLst>
          </p:cNvPr>
          <p:cNvCxnSpPr>
            <a:cxnSpLocks/>
          </p:cNvCxnSpPr>
          <p:nvPr/>
        </p:nvCxnSpPr>
        <p:spPr>
          <a:xfrm>
            <a:off x="255606" y="573237"/>
            <a:ext cx="3275256" cy="23834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77E0A70-D38F-A6AB-21A4-011EE3ED4E3E}"/>
              </a:ext>
            </a:extLst>
          </p:cNvPr>
          <p:cNvSpPr txBox="1"/>
          <p:nvPr/>
        </p:nvSpPr>
        <p:spPr>
          <a:xfrm>
            <a:off x="1691260" y="5511381"/>
            <a:ext cx="5841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체크 버튼을 통해 </a:t>
            </a:r>
            <a:r>
              <a:rPr lang="ko-KR" altLang="en-US" sz="1200" dirty="0" err="1"/>
              <a:t>진료과</a:t>
            </a:r>
            <a:r>
              <a:rPr lang="ko-KR" altLang="en-US" sz="1200" dirty="0"/>
              <a:t> 관리자가 사용자의 데이터를 일괄로 수정할 수 있습니다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AED3F3D9-73EE-6888-96EE-24DA1EE9EE94}"/>
              </a:ext>
            </a:extLst>
          </p:cNvPr>
          <p:cNvSpPr/>
          <p:nvPr/>
        </p:nvSpPr>
        <p:spPr>
          <a:xfrm>
            <a:off x="1376372" y="4852815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45BDA47-284B-2108-7F23-EB720E63BAB4}"/>
              </a:ext>
            </a:extLst>
          </p:cNvPr>
          <p:cNvSpPr/>
          <p:nvPr/>
        </p:nvSpPr>
        <p:spPr>
          <a:xfrm>
            <a:off x="189956" y="797632"/>
            <a:ext cx="11824661" cy="30866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8194ED5-7B54-88EF-E8D1-D10BFE0A38CB}"/>
              </a:ext>
            </a:extLst>
          </p:cNvPr>
          <p:cNvSpPr txBox="1"/>
          <p:nvPr/>
        </p:nvSpPr>
        <p:spPr>
          <a:xfrm>
            <a:off x="1691260" y="4373929"/>
            <a:ext cx="3228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단일 검색 가능하며 </a:t>
            </a:r>
            <a:r>
              <a:rPr lang="en-US" altLang="ko-KR" sz="1200" dirty="0"/>
              <a:t>and </a:t>
            </a:r>
            <a:r>
              <a:rPr lang="ko-KR" altLang="en-US" sz="1200" dirty="0"/>
              <a:t>검색이 가능합니다</a:t>
            </a:r>
            <a:r>
              <a:rPr lang="en-US" altLang="ko-KR" sz="1200" dirty="0"/>
              <a:t>,</a:t>
            </a:r>
            <a:endParaRPr lang="ko-KR" altLang="en-US" sz="12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42EBE5EB-A8D3-0D8C-C141-9830253DC36D}"/>
              </a:ext>
            </a:extLst>
          </p:cNvPr>
          <p:cNvSpPr/>
          <p:nvPr/>
        </p:nvSpPr>
        <p:spPr>
          <a:xfrm>
            <a:off x="1170215" y="4424727"/>
            <a:ext cx="450169" cy="1699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/>
              <a:t>공통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7EA21D32-A133-CEA9-C256-9A847FD912EE}"/>
              </a:ext>
            </a:extLst>
          </p:cNvPr>
          <p:cNvSpPr/>
          <p:nvPr/>
        </p:nvSpPr>
        <p:spPr>
          <a:xfrm>
            <a:off x="6328471" y="2785977"/>
            <a:ext cx="975860" cy="41017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6AEE25EC-CB87-1636-94D2-33BB66579175}"/>
              </a:ext>
            </a:extLst>
          </p:cNvPr>
          <p:cNvSpPr/>
          <p:nvPr/>
        </p:nvSpPr>
        <p:spPr>
          <a:xfrm>
            <a:off x="1376372" y="5917594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5</a:t>
            </a:r>
            <a:endParaRPr lang="ko-KR" altLang="en-US" sz="1050" b="1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007ED534-58EF-1294-A871-7F227FC4A999}"/>
              </a:ext>
            </a:extLst>
          </p:cNvPr>
          <p:cNvSpPr/>
          <p:nvPr/>
        </p:nvSpPr>
        <p:spPr>
          <a:xfrm>
            <a:off x="10369336" y="3051884"/>
            <a:ext cx="686242" cy="2649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703E8D87-1174-A519-72FE-1DD1F52DDF4F}"/>
              </a:ext>
            </a:extLst>
          </p:cNvPr>
          <p:cNvSpPr/>
          <p:nvPr/>
        </p:nvSpPr>
        <p:spPr>
          <a:xfrm>
            <a:off x="11142296" y="3044849"/>
            <a:ext cx="632556" cy="2649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CE945743-5180-9C7C-B787-3A88DE38526C}"/>
              </a:ext>
            </a:extLst>
          </p:cNvPr>
          <p:cNvSpPr/>
          <p:nvPr/>
        </p:nvSpPr>
        <p:spPr>
          <a:xfrm>
            <a:off x="10226195" y="2889009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4</a:t>
            </a:r>
            <a:endParaRPr lang="ko-KR" altLang="en-US" sz="1050" b="1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52B5E8C4-C036-55F3-CE22-A6857486B47D}"/>
              </a:ext>
            </a:extLst>
          </p:cNvPr>
          <p:cNvSpPr/>
          <p:nvPr/>
        </p:nvSpPr>
        <p:spPr>
          <a:xfrm>
            <a:off x="11145925" y="2852141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5</a:t>
            </a:r>
            <a:endParaRPr lang="ko-KR" altLang="en-US" sz="1050" b="1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C8BBFE3C-48C2-4EC2-6400-686DA4165362}"/>
              </a:ext>
            </a:extLst>
          </p:cNvPr>
          <p:cNvSpPr/>
          <p:nvPr/>
        </p:nvSpPr>
        <p:spPr>
          <a:xfrm>
            <a:off x="1376372" y="5529481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4</a:t>
            </a:r>
            <a:endParaRPr lang="ko-KR" altLang="en-US" sz="105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792E487-4BB1-07A3-3601-74A5B50A6974}"/>
              </a:ext>
            </a:extLst>
          </p:cNvPr>
          <p:cNvSpPr txBox="1"/>
          <p:nvPr/>
        </p:nvSpPr>
        <p:spPr>
          <a:xfrm>
            <a:off x="1691260" y="5917553"/>
            <a:ext cx="6555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교육신청 기간이 지나거나</a:t>
            </a:r>
            <a:r>
              <a:rPr lang="en-US" altLang="ko-KR" sz="1200" dirty="0"/>
              <a:t>, </a:t>
            </a:r>
            <a:r>
              <a:rPr lang="ko-KR" altLang="en-US" sz="1200" dirty="0"/>
              <a:t>특수한 상황 일 시 </a:t>
            </a:r>
            <a:r>
              <a:rPr lang="ko-KR" altLang="en-US" sz="1200" dirty="0" err="1"/>
              <a:t>진료과</a:t>
            </a:r>
            <a:r>
              <a:rPr lang="ko-KR" altLang="en-US" sz="1200" dirty="0"/>
              <a:t> 관리자가 임의로 등록 할 수 있습니다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84C085A8-3C82-06A5-559D-EFE5A767A17A}"/>
              </a:ext>
            </a:extLst>
          </p:cNvPr>
          <p:cNvSpPr/>
          <p:nvPr/>
        </p:nvSpPr>
        <p:spPr>
          <a:xfrm>
            <a:off x="583208" y="3299236"/>
            <a:ext cx="301172" cy="55426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387B82BE-0577-3B51-F8F2-5496765C3BC7}"/>
              </a:ext>
            </a:extLst>
          </p:cNvPr>
          <p:cNvSpPr/>
          <p:nvPr/>
        </p:nvSpPr>
        <p:spPr>
          <a:xfrm>
            <a:off x="374484" y="3355007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4</a:t>
            </a:r>
            <a:endParaRPr lang="ko-KR" altLang="en-US" sz="1050" b="1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2B6F2680-913A-79EB-80BA-47C2CD9AEC90}"/>
              </a:ext>
            </a:extLst>
          </p:cNvPr>
          <p:cNvSpPr/>
          <p:nvPr/>
        </p:nvSpPr>
        <p:spPr>
          <a:xfrm>
            <a:off x="8922013" y="3610669"/>
            <a:ext cx="761240" cy="29402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3330B3D2-2F05-6367-EF7E-9F6F29A24A31}"/>
              </a:ext>
            </a:extLst>
          </p:cNvPr>
          <p:cNvSpPr/>
          <p:nvPr/>
        </p:nvSpPr>
        <p:spPr>
          <a:xfrm>
            <a:off x="8678001" y="3536561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3</a:t>
            </a:r>
            <a:endParaRPr lang="ko-KR" altLang="en-US" sz="105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B6046A0-2B94-E832-DC6A-E2F2AA222A68}"/>
              </a:ext>
            </a:extLst>
          </p:cNvPr>
          <p:cNvSpPr txBox="1"/>
          <p:nvPr/>
        </p:nvSpPr>
        <p:spPr>
          <a:xfrm>
            <a:off x="1691260" y="5139646"/>
            <a:ext cx="5703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미 입금 </a:t>
            </a:r>
            <a:r>
              <a:rPr lang="en-US" altLang="ko-KR" sz="1200" dirty="0"/>
              <a:t>&gt; </a:t>
            </a:r>
            <a:r>
              <a:rPr lang="ko-KR" altLang="en-US" sz="1200" dirty="0"/>
              <a:t>입금완료로 상태 값 변경 시 자동으로 입금완료 메일이 발송됩니다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B91632C4-A46E-D3ED-8CB4-AD1E0B324DF7}"/>
              </a:ext>
            </a:extLst>
          </p:cNvPr>
          <p:cNvSpPr/>
          <p:nvPr/>
        </p:nvSpPr>
        <p:spPr>
          <a:xfrm>
            <a:off x="1376372" y="5193748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3</a:t>
            </a:r>
            <a:endParaRPr lang="ko-KR" altLang="en-US" sz="105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CDBD115-C359-AC85-7B76-90782769ECAA}"/>
              </a:ext>
            </a:extLst>
          </p:cNvPr>
          <p:cNvSpPr txBox="1"/>
          <p:nvPr/>
        </p:nvSpPr>
        <p:spPr>
          <a:xfrm>
            <a:off x="3530862" y="169616"/>
            <a:ext cx="7033286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50" b="1" dirty="0">
                <a:highlight>
                  <a:srgbClr val="FFFF00"/>
                </a:highlight>
              </a:rPr>
              <a:t>* </a:t>
            </a:r>
            <a:r>
              <a:rPr lang="ko-KR" altLang="en-US" sz="1250" b="1" dirty="0">
                <a:highlight>
                  <a:srgbClr val="FFFF00"/>
                </a:highlight>
              </a:rPr>
              <a:t>해당 전체 리스트 페이지의 경우 사전등록</a:t>
            </a:r>
            <a:r>
              <a:rPr lang="en-US" altLang="ko-KR" sz="1250" b="1" dirty="0">
                <a:highlight>
                  <a:srgbClr val="FFFF00"/>
                </a:highlight>
              </a:rPr>
              <a:t>, </a:t>
            </a:r>
            <a:r>
              <a:rPr lang="ko-KR" altLang="en-US" sz="1250" b="1" dirty="0">
                <a:highlight>
                  <a:srgbClr val="FFFF00"/>
                </a:highlight>
              </a:rPr>
              <a:t>현장등록 페이지 사용방법과 모두 동일합니다</a:t>
            </a:r>
            <a:r>
              <a:rPr lang="en-US" altLang="ko-KR" sz="1250" b="1" dirty="0">
                <a:highlight>
                  <a:srgbClr val="FFFF00"/>
                </a:highlight>
              </a:rPr>
              <a:t>. *</a:t>
            </a:r>
            <a:endParaRPr lang="ko-KR" altLang="en-US" sz="1250" b="1" dirty="0">
              <a:highlight>
                <a:srgbClr val="FFFF00"/>
              </a:highlight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B5AE2E8A-34F5-54D6-E213-B9E32C7D5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93" y="1637761"/>
            <a:ext cx="11518705" cy="953986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708670F3-886D-3F30-2F0E-48AD673E7BFE}"/>
              </a:ext>
            </a:extLst>
          </p:cNvPr>
          <p:cNvSpPr/>
          <p:nvPr/>
        </p:nvSpPr>
        <p:spPr>
          <a:xfrm>
            <a:off x="398794" y="1656569"/>
            <a:ext cx="11486460" cy="978815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F7C7FE13-CF77-3CC5-E6CD-F14B991929D1}"/>
              </a:ext>
            </a:extLst>
          </p:cNvPr>
          <p:cNvSpPr/>
          <p:nvPr/>
        </p:nvSpPr>
        <p:spPr>
          <a:xfrm>
            <a:off x="177382" y="1683278"/>
            <a:ext cx="450169" cy="1699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/>
              <a:t>공통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90FAA04A-AED0-535C-B488-9DB94C9CC76E}"/>
              </a:ext>
            </a:extLst>
          </p:cNvPr>
          <p:cNvSpPr/>
          <p:nvPr/>
        </p:nvSpPr>
        <p:spPr>
          <a:xfrm>
            <a:off x="6164193" y="2746797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861813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8E56245-387D-9F92-77F2-414E91BD6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79434E53-42E5-D7D5-C7D5-BFA21CBE78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57883D84-EEC7-C4DE-A976-7A864D4077C9}"/>
              </a:ext>
            </a:extLst>
          </p:cNvPr>
          <p:cNvSpPr/>
          <p:nvPr/>
        </p:nvSpPr>
        <p:spPr>
          <a:xfrm>
            <a:off x="4562126" y="3046492"/>
            <a:ext cx="3576620" cy="735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ko-KR" altLang="en-US" sz="3200" b="1" dirty="0">
                <a:solidFill>
                  <a:srgbClr val="1F519C"/>
                </a:solidFill>
                <a:latin typeface="+mn-ea"/>
              </a:rPr>
              <a:t>영수증 </a:t>
            </a:r>
            <a:r>
              <a:rPr lang="en-US" altLang="ko-KR" sz="3200" b="1" dirty="0">
                <a:solidFill>
                  <a:srgbClr val="1F519C"/>
                </a:solidFill>
                <a:latin typeface="+mn-ea"/>
              </a:rPr>
              <a:t>/ </a:t>
            </a:r>
            <a:r>
              <a:rPr lang="ko-KR" altLang="en-US" sz="3200" b="1" dirty="0" err="1">
                <a:solidFill>
                  <a:srgbClr val="1F519C"/>
                </a:solidFill>
                <a:latin typeface="+mn-ea"/>
              </a:rPr>
              <a:t>이수증</a:t>
            </a:r>
            <a:endParaRPr lang="en-US" altLang="ko-KR" sz="3200" b="1" dirty="0">
              <a:solidFill>
                <a:srgbClr val="1F519C"/>
              </a:solidFill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621A3C34-FAF7-7474-DA60-925257D2E67C}"/>
              </a:ext>
            </a:extLst>
          </p:cNvPr>
          <p:cNvSpPr/>
          <p:nvPr/>
        </p:nvSpPr>
        <p:spPr>
          <a:xfrm>
            <a:off x="5929488" y="2137749"/>
            <a:ext cx="9861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dirty="0">
                <a:solidFill>
                  <a:srgbClr val="1F519C"/>
                </a:solidFill>
                <a:latin typeface="+mn-ea"/>
              </a:rPr>
              <a:t>04</a:t>
            </a:r>
            <a:endParaRPr lang="ko-KR" altLang="en-US" sz="5400" dirty="0">
              <a:solidFill>
                <a:srgbClr val="1F51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99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1806F3-EF9E-662C-D13B-B4AD36156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322CDE3E-ED88-6C88-2AAF-CF467DD77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64" y="941718"/>
            <a:ext cx="4197095" cy="4065249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3AC45B42-1792-3B57-35AC-FA8653CAF6C4}"/>
              </a:ext>
            </a:extLst>
          </p:cNvPr>
          <p:cNvSpPr/>
          <p:nvPr/>
        </p:nvSpPr>
        <p:spPr>
          <a:xfrm>
            <a:off x="800537" y="5109971"/>
            <a:ext cx="10400563" cy="147818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B0087FC-97BD-DA50-9886-B9BE81B6929B}"/>
              </a:ext>
            </a:extLst>
          </p:cNvPr>
          <p:cNvSpPr txBox="1"/>
          <p:nvPr/>
        </p:nvSpPr>
        <p:spPr>
          <a:xfrm>
            <a:off x="1438275" y="5647946"/>
            <a:ext cx="3985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영수증 및 </a:t>
            </a:r>
            <a:r>
              <a:rPr lang="ko-KR" altLang="en-US" sz="1200" dirty="0" err="1"/>
              <a:t>이수증은</a:t>
            </a:r>
            <a:r>
              <a:rPr lang="ko-KR" altLang="en-US" sz="1200" dirty="0"/>
              <a:t> 각 진료과명으로 자동 </a:t>
            </a:r>
            <a:r>
              <a:rPr lang="ko-KR" altLang="en-US" sz="1200" dirty="0" err="1"/>
              <a:t>세팅됩니다</a:t>
            </a:r>
            <a:r>
              <a:rPr lang="en-US" altLang="ko-KR" sz="1200"/>
              <a:t>. </a:t>
            </a:r>
            <a:endParaRPr lang="en-US" altLang="ko-KR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02A33F-76CB-A067-1A64-71E9A557B987}"/>
              </a:ext>
            </a:extLst>
          </p:cNvPr>
          <p:cNvSpPr txBox="1"/>
          <p:nvPr/>
        </p:nvSpPr>
        <p:spPr>
          <a:xfrm>
            <a:off x="255606" y="143302"/>
            <a:ext cx="2015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kern="0" dirty="0">
                <a:solidFill>
                  <a:srgbClr val="1F519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영수증 </a:t>
            </a:r>
            <a:r>
              <a:rPr lang="en-US" altLang="ko-KR" sz="2000" b="1" kern="0" dirty="0">
                <a:solidFill>
                  <a:srgbClr val="1F519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2000" b="1" kern="0" dirty="0" err="1">
                <a:solidFill>
                  <a:srgbClr val="1F519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이수증</a:t>
            </a:r>
            <a:endParaRPr lang="ko-KR" altLang="en-US" sz="2000" b="1" dirty="0">
              <a:solidFill>
                <a:srgbClr val="093079"/>
              </a:solidFill>
              <a:latin typeface="+mn-ea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D5639F11-CD1B-8840-5C0F-413583612810}"/>
              </a:ext>
            </a:extLst>
          </p:cNvPr>
          <p:cNvCxnSpPr>
            <a:cxnSpLocks/>
          </p:cNvCxnSpPr>
          <p:nvPr/>
        </p:nvCxnSpPr>
        <p:spPr>
          <a:xfrm>
            <a:off x="255606" y="573237"/>
            <a:ext cx="2015295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6B442E86-8A5F-FE54-314F-C0C1D31CF534}"/>
              </a:ext>
            </a:extLst>
          </p:cNvPr>
          <p:cNvSpPr/>
          <p:nvPr/>
        </p:nvSpPr>
        <p:spPr>
          <a:xfrm>
            <a:off x="7071305" y="2722926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4DC09CDE-3AC1-1244-8F10-DD4A90B27A50}"/>
              </a:ext>
            </a:extLst>
          </p:cNvPr>
          <p:cNvSpPr/>
          <p:nvPr/>
        </p:nvSpPr>
        <p:spPr>
          <a:xfrm>
            <a:off x="1183459" y="5679606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D31A6B26-4739-4EA0-1442-1F9A28CC7F27}"/>
              </a:ext>
            </a:extLst>
          </p:cNvPr>
          <p:cNvSpPr/>
          <p:nvPr/>
        </p:nvSpPr>
        <p:spPr>
          <a:xfrm>
            <a:off x="7221595" y="2819015"/>
            <a:ext cx="339277" cy="2169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xmlns="" id="{48558989-0B92-118A-C264-3AE4B3AE2822}"/>
              </a:ext>
            </a:extLst>
          </p:cNvPr>
          <p:cNvCxnSpPr>
            <a:cxnSpLocks/>
          </p:cNvCxnSpPr>
          <p:nvPr/>
        </p:nvCxnSpPr>
        <p:spPr>
          <a:xfrm>
            <a:off x="7518400" y="3011574"/>
            <a:ext cx="226780" cy="3983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E5675141-E99F-4743-D9ED-5B0DBA7743E9}"/>
              </a:ext>
            </a:extLst>
          </p:cNvPr>
          <p:cNvSpPr/>
          <p:nvPr/>
        </p:nvSpPr>
        <p:spPr>
          <a:xfrm>
            <a:off x="1051002" y="805612"/>
            <a:ext cx="4210057" cy="421399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B0CCEBB4-31B4-AF8F-E37A-1AD43BE6E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521" y="805612"/>
            <a:ext cx="3745489" cy="4360993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F9871CE7-C328-B720-3F84-3C58683B974D}"/>
              </a:ext>
            </a:extLst>
          </p:cNvPr>
          <p:cNvSpPr/>
          <p:nvPr/>
        </p:nvSpPr>
        <p:spPr>
          <a:xfrm>
            <a:off x="6201099" y="767484"/>
            <a:ext cx="3746911" cy="421399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3CFB7E04-1E95-2643-8197-FA7DE50AAD9B}"/>
              </a:ext>
            </a:extLst>
          </p:cNvPr>
          <p:cNvSpPr/>
          <p:nvPr/>
        </p:nvSpPr>
        <p:spPr>
          <a:xfrm>
            <a:off x="8920518" y="4095472"/>
            <a:ext cx="870882" cy="74551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E393E707-FF37-649A-959B-FA572430B819}"/>
              </a:ext>
            </a:extLst>
          </p:cNvPr>
          <p:cNvSpPr/>
          <p:nvPr/>
        </p:nvSpPr>
        <p:spPr>
          <a:xfrm>
            <a:off x="1002834" y="741375"/>
            <a:ext cx="4312736" cy="427475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AED9B404-D5C8-FB63-4734-70798F1D2A1C}"/>
              </a:ext>
            </a:extLst>
          </p:cNvPr>
          <p:cNvSpPr/>
          <p:nvPr/>
        </p:nvSpPr>
        <p:spPr>
          <a:xfrm>
            <a:off x="904912" y="753838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540AAEFC-D4CC-2E13-740B-96D5FE027520}"/>
              </a:ext>
            </a:extLst>
          </p:cNvPr>
          <p:cNvSpPr/>
          <p:nvPr/>
        </p:nvSpPr>
        <p:spPr>
          <a:xfrm>
            <a:off x="8782499" y="4010513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9643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95533B2-AC4C-19B6-8764-589ECE835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35" y="3113687"/>
            <a:ext cx="5100241" cy="28640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DCEFB2-693F-1A14-0C85-6D3604767CC7}"/>
              </a:ext>
            </a:extLst>
          </p:cNvPr>
          <p:cNvSpPr txBox="1"/>
          <p:nvPr/>
        </p:nvSpPr>
        <p:spPr>
          <a:xfrm>
            <a:off x="255606" y="243586"/>
            <a:ext cx="5596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kern="0" dirty="0">
                <a:solidFill>
                  <a:srgbClr val="1F519C"/>
                </a:solidFill>
                <a:ea typeface="맑은 고딕" panose="020B0503020000020004" pitchFamily="50" charset="-127"/>
              </a:rPr>
              <a:t>서울대학교병원 홈페이지 접속 후 하단 로그인</a:t>
            </a:r>
            <a:endParaRPr lang="ko-KR" altLang="en-US" sz="2000" b="1" dirty="0">
              <a:solidFill>
                <a:srgbClr val="093079"/>
              </a:solidFill>
              <a:latin typeface="+mn-ea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xmlns="" id="{A08EF8B8-9E1E-3701-DD37-4B5AC866CCEF}"/>
              </a:ext>
            </a:extLst>
          </p:cNvPr>
          <p:cNvCxnSpPr/>
          <p:nvPr/>
        </p:nvCxnSpPr>
        <p:spPr>
          <a:xfrm>
            <a:off x="255606" y="644835"/>
            <a:ext cx="5579879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9282CE26-A01A-11D4-F601-607E150590F0}"/>
              </a:ext>
            </a:extLst>
          </p:cNvPr>
          <p:cNvSpPr/>
          <p:nvPr/>
        </p:nvSpPr>
        <p:spPr>
          <a:xfrm>
            <a:off x="6539728" y="3468311"/>
            <a:ext cx="5367707" cy="214871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7571960E-72E4-2B22-B9CA-12C3CB646902}"/>
              </a:ext>
            </a:extLst>
          </p:cNvPr>
          <p:cNvSpPr/>
          <p:nvPr/>
        </p:nvSpPr>
        <p:spPr>
          <a:xfrm>
            <a:off x="863266" y="4362153"/>
            <a:ext cx="4289305" cy="125487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153F535E-6EA4-4BC1-F3A1-A0211338864A}"/>
              </a:ext>
            </a:extLst>
          </p:cNvPr>
          <p:cNvSpPr/>
          <p:nvPr/>
        </p:nvSpPr>
        <p:spPr>
          <a:xfrm>
            <a:off x="493335" y="2862412"/>
            <a:ext cx="5158939" cy="311535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7F3C5F0-1295-B915-A25F-79DECCDB66DA}"/>
              </a:ext>
            </a:extLst>
          </p:cNvPr>
          <p:cNvSpPr txBox="1"/>
          <p:nvPr/>
        </p:nvSpPr>
        <p:spPr>
          <a:xfrm>
            <a:off x="7141862" y="4001875"/>
            <a:ext cx="2249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하단</a:t>
            </a:r>
            <a:r>
              <a:rPr lang="en-US" altLang="ko-KR" sz="1200" dirty="0"/>
              <a:t> </a:t>
            </a:r>
            <a:r>
              <a:rPr lang="ko-KR" altLang="en-US" sz="1200" dirty="0" err="1"/>
              <a:t>진료과</a:t>
            </a:r>
            <a:r>
              <a:rPr lang="en-US" altLang="ko-KR" sz="1200" dirty="0"/>
              <a:t> </a:t>
            </a:r>
            <a:r>
              <a:rPr lang="ko-KR" altLang="en-US" sz="1200" dirty="0"/>
              <a:t>관리자</a:t>
            </a:r>
            <a:r>
              <a:rPr lang="en-US" altLang="ko-KR" sz="1200" dirty="0"/>
              <a:t> </a:t>
            </a:r>
            <a:r>
              <a:rPr lang="ko-KR" altLang="en-US" sz="1200" dirty="0"/>
              <a:t>버튼 선택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6A31DEB-73A0-206A-DC44-3CC35C8C4F1A}"/>
              </a:ext>
            </a:extLst>
          </p:cNvPr>
          <p:cNvSpPr txBox="1"/>
          <p:nvPr/>
        </p:nvSpPr>
        <p:spPr>
          <a:xfrm>
            <a:off x="7141862" y="4721125"/>
            <a:ext cx="4265911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/>
              <a:t>최고관리자에게 부여 받은 아이디</a:t>
            </a:r>
            <a:r>
              <a:rPr lang="en-US" altLang="ko-KR" sz="1200" dirty="0"/>
              <a:t>/</a:t>
            </a:r>
            <a:r>
              <a:rPr lang="ko-KR" altLang="en-US" sz="1200" dirty="0"/>
              <a:t>비밀번호 입력 후 로그인</a:t>
            </a:r>
            <a:endParaRPr lang="en-US" altLang="ko-KR" sz="12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6E1197E2-49E3-28D5-8BB4-B914B1CD0C43}"/>
              </a:ext>
            </a:extLst>
          </p:cNvPr>
          <p:cNvSpPr/>
          <p:nvPr/>
        </p:nvSpPr>
        <p:spPr>
          <a:xfrm>
            <a:off x="784227" y="4335130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1BDE0626-B98D-FEB8-AA6A-840EBCDB32EC}"/>
              </a:ext>
            </a:extLst>
          </p:cNvPr>
          <p:cNvSpPr/>
          <p:nvPr/>
        </p:nvSpPr>
        <p:spPr>
          <a:xfrm>
            <a:off x="6830060" y="4802974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C1244B27-E717-27C3-9FBD-825CE4CA3FD3}"/>
              </a:ext>
            </a:extLst>
          </p:cNvPr>
          <p:cNvSpPr/>
          <p:nvPr/>
        </p:nvSpPr>
        <p:spPr>
          <a:xfrm>
            <a:off x="6830060" y="4064628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35" y="1080077"/>
            <a:ext cx="10487076" cy="133144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1EFA001B-F1E1-53E5-C103-E194EE9449A5}"/>
              </a:ext>
            </a:extLst>
          </p:cNvPr>
          <p:cNvSpPr/>
          <p:nvPr/>
        </p:nvSpPr>
        <p:spPr>
          <a:xfrm>
            <a:off x="10092354" y="2002790"/>
            <a:ext cx="809856" cy="3264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xmlns="" id="{98E080BD-126A-7832-E166-68010E62E9E9}"/>
              </a:ext>
            </a:extLst>
          </p:cNvPr>
          <p:cNvCxnSpPr>
            <a:cxnSpLocks/>
          </p:cNvCxnSpPr>
          <p:nvPr/>
        </p:nvCxnSpPr>
        <p:spPr>
          <a:xfrm flipH="1">
            <a:off x="5241851" y="2319068"/>
            <a:ext cx="4850504" cy="14185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EA922CB5-F23B-2912-9BDD-751E5EA21941}"/>
              </a:ext>
            </a:extLst>
          </p:cNvPr>
          <p:cNvSpPr/>
          <p:nvPr/>
        </p:nvSpPr>
        <p:spPr>
          <a:xfrm>
            <a:off x="10043878" y="1812631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432311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93D606D-B622-59FC-B40B-511A4BF9F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8587CDB7-3814-8155-EEDF-D25041322B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81A0181C-9AD6-205E-4BCB-9C95F3B6AE65}"/>
              </a:ext>
            </a:extLst>
          </p:cNvPr>
          <p:cNvSpPr/>
          <p:nvPr/>
        </p:nvSpPr>
        <p:spPr>
          <a:xfrm>
            <a:off x="3882006" y="2693158"/>
            <a:ext cx="3663182" cy="735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ko-KR" altLang="en-US" sz="3200" b="1" dirty="0">
                <a:solidFill>
                  <a:srgbClr val="1F519C"/>
                </a:solidFill>
                <a:latin typeface="+mn-ea"/>
              </a:rPr>
              <a:t>입출기록 리스트</a:t>
            </a:r>
            <a:endParaRPr lang="en-US" altLang="ko-KR" sz="3200" b="1" dirty="0">
              <a:solidFill>
                <a:srgbClr val="1F519C"/>
              </a:solidFill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79419420-E4E6-CB81-EB30-3BC19F89B897}"/>
              </a:ext>
            </a:extLst>
          </p:cNvPr>
          <p:cNvSpPr/>
          <p:nvPr/>
        </p:nvSpPr>
        <p:spPr>
          <a:xfrm>
            <a:off x="5642104" y="1769828"/>
            <a:ext cx="9861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dirty="0">
                <a:solidFill>
                  <a:srgbClr val="1F519C"/>
                </a:solidFill>
                <a:latin typeface="+mn-ea"/>
              </a:rPr>
              <a:t>05</a:t>
            </a:r>
            <a:endParaRPr lang="ko-KR" altLang="en-US" sz="5400" dirty="0">
              <a:solidFill>
                <a:srgbClr val="1F51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31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382EAC3-D22E-7CFE-233A-C8594F5BB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89ACA117-52FD-4240-AA32-A6F3B9525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82" y="844919"/>
            <a:ext cx="11624672" cy="3077119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0518C562-5ABD-2D07-04A4-BC14DEB4B502}"/>
              </a:ext>
            </a:extLst>
          </p:cNvPr>
          <p:cNvSpPr/>
          <p:nvPr/>
        </p:nvSpPr>
        <p:spPr>
          <a:xfrm>
            <a:off x="884380" y="4047595"/>
            <a:ext cx="10400563" cy="249844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CE4030-32C9-9976-2680-D1F23023838B}"/>
              </a:ext>
            </a:extLst>
          </p:cNvPr>
          <p:cNvSpPr txBox="1"/>
          <p:nvPr/>
        </p:nvSpPr>
        <p:spPr>
          <a:xfrm>
            <a:off x="255606" y="143302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kern="0" dirty="0">
                <a:solidFill>
                  <a:srgbClr val="1F519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입출 기록 리스트</a:t>
            </a:r>
            <a:endParaRPr lang="ko-KR" altLang="en-US" sz="2000" b="1" dirty="0">
              <a:solidFill>
                <a:srgbClr val="093079"/>
              </a:solidFill>
              <a:latin typeface="+mn-ea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0809F1C5-2BB7-F84F-A8BC-2B1326505C8D}"/>
              </a:ext>
            </a:extLst>
          </p:cNvPr>
          <p:cNvCxnSpPr>
            <a:cxnSpLocks/>
          </p:cNvCxnSpPr>
          <p:nvPr/>
        </p:nvCxnSpPr>
        <p:spPr>
          <a:xfrm>
            <a:off x="255606" y="573237"/>
            <a:ext cx="2159566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022F866-11BF-5369-49FE-B3F747B6DF70}"/>
              </a:ext>
            </a:extLst>
          </p:cNvPr>
          <p:cNvSpPr txBox="1"/>
          <p:nvPr/>
        </p:nvSpPr>
        <p:spPr>
          <a:xfrm>
            <a:off x="1525540" y="4658667"/>
            <a:ext cx="5642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체크 버튼을 통해 </a:t>
            </a:r>
            <a:r>
              <a:rPr lang="ko-KR" altLang="en-US" sz="1200" dirty="0" err="1"/>
              <a:t>진료과</a:t>
            </a:r>
            <a:r>
              <a:rPr lang="ko-KR" altLang="en-US" sz="1200" dirty="0"/>
              <a:t> 관리자가 사용자의 명찰을 선택 출력 할 수 있습니다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4540250B-0B70-8B1A-F1FA-8BBBC2EF6E5C}"/>
              </a:ext>
            </a:extLst>
          </p:cNvPr>
          <p:cNvSpPr/>
          <p:nvPr/>
        </p:nvSpPr>
        <p:spPr>
          <a:xfrm>
            <a:off x="1281528" y="4680241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413F47BA-400A-01E3-B1F6-CFC4A805E0BA}"/>
              </a:ext>
            </a:extLst>
          </p:cNvPr>
          <p:cNvSpPr/>
          <p:nvPr/>
        </p:nvSpPr>
        <p:spPr>
          <a:xfrm>
            <a:off x="1281528" y="5121841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7331926-3426-C20D-F0E9-2E068608BF72}"/>
              </a:ext>
            </a:extLst>
          </p:cNvPr>
          <p:cNvSpPr txBox="1"/>
          <p:nvPr/>
        </p:nvSpPr>
        <p:spPr>
          <a:xfrm>
            <a:off x="1525540" y="5086427"/>
            <a:ext cx="9759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교육 행사일에 사용자가 </a:t>
            </a:r>
            <a:r>
              <a:rPr lang="en-US" altLang="ko-KR" sz="1200" dirty="0"/>
              <a:t>QR</a:t>
            </a:r>
            <a:r>
              <a:rPr lang="ko-KR" altLang="en-US" sz="1200" dirty="0"/>
              <a:t>찍은 입장시간</a:t>
            </a:r>
            <a:r>
              <a:rPr lang="en-US" altLang="ko-KR" sz="1200" dirty="0"/>
              <a:t>, </a:t>
            </a:r>
            <a:r>
              <a:rPr lang="ko-KR" altLang="en-US" sz="1200" dirty="0"/>
              <a:t>퇴장시간</a:t>
            </a:r>
            <a:r>
              <a:rPr lang="en-US" altLang="ko-KR" sz="1200" dirty="0"/>
              <a:t>, </a:t>
            </a:r>
            <a:r>
              <a:rPr lang="ko-KR" altLang="en-US" sz="1200" dirty="0"/>
              <a:t>제외시간</a:t>
            </a:r>
            <a:r>
              <a:rPr lang="en-US" altLang="ko-KR" sz="1200" dirty="0"/>
              <a:t>, </a:t>
            </a:r>
            <a:r>
              <a:rPr lang="ko-KR" altLang="en-US" sz="1200" dirty="0"/>
              <a:t>총 체류시간이 노출되며 해당 체류시간에 따라 자동으로 평점이 노출됩니다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787C031B-7B76-125A-5292-B904E8804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82" y="887663"/>
            <a:ext cx="11665828" cy="2454298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1E025B1F-1895-6383-F16D-A325632B630E}"/>
              </a:ext>
            </a:extLst>
          </p:cNvPr>
          <p:cNvSpPr/>
          <p:nvPr/>
        </p:nvSpPr>
        <p:spPr>
          <a:xfrm>
            <a:off x="189957" y="797632"/>
            <a:ext cx="11727542" cy="30866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AA3B562A-D8E1-D571-199E-B0232E19D22F}"/>
              </a:ext>
            </a:extLst>
          </p:cNvPr>
          <p:cNvSpPr/>
          <p:nvPr/>
        </p:nvSpPr>
        <p:spPr>
          <a:xfrm>
            <a:off x="177382" y="1683278"/>
            <a:ext cx="450169" cy="1699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/>
              <a:t>공통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87C41AA6-DF6C-32B6-41A0-E0EFF268300E}"/>
              </a:ext>
            </a:extLst>
          </p:cNvPr>
          <p:cNvSpPr/>
          <p:nvPr/>
        </p:nvSpPr>
        <p:spPr>
          <a:xfrm>
            <a:off x="226488" y="3330066"/>
            <a:ext cx="301172" cy="55426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B8352C86-5445-9237-B21C-484C30A202D6}"/>
              </a:ext>
            </a:extLst>
          </p:cNvPr>
          <p:cNvSpPr/>
          <p:nvPr/>
        </p:nvSpPr>
        <p:spPr>
          <a:xfrm>
            <a:off x="214121" y="3257804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A727962D-DA47-0AAC-6817-F2293A731E9E}"/>
              </a:ext>
            </a:extLst>
          </p:cNvPr>
          <p:cNvSpPr/>
          <p:nvPr/>
        </p:nvSpPr>
        <p:spPr>
          <a:xfrm>
            <a:off x="884380" y="3413628"/>
            <a:ext cx="10917674" cy="4625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xmlns="" id="{9D0A6D38-010F-18D2-B808-167B5A00C405}"/>
              </a:ext>
            </a:extLst>
          </p:cNvPr>
          <p:cNvSpPr/>
          <p:nvPr/>
        </p:nvSpPr>
        <p:spPr>
          <a:xfrm>
            <a:off x="826155" y="3297600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4EAABC-E62E-E073-C31D-887780241FA5}"/>
              </a:ext>
            </a:extLst>
          </p:cNvPr>
          <p:cNvSpPr/>
          <p:nvPr/>
        </p:nvSpPr>
        <p:spPr>
          <a:xfrm>
            <a:off x="10247495" y="3047289"/>
            <a:ext cx="731122" cy="2838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D70C518E-CFF2-83F6-3D6B-4653BACCAA11}"/>
              </a:ext>
            </a:extLst>
          </p:cNvPr>
          <p:cNvSpPr/>
          <p:nvPr/>
        </p:nvSpPr>
        <p:spPr>
          <a:xfrm>
            <a:off x="10247495" y="2924623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2" name="직사각형 1"/>
          <p:cNvSpPr/>
          <p:nvPr/>
        </p:nvSpPr>
        <p:spPr>
          <a:xfrm>
            <a:off x="9229063" y="3115807"/>
            <a:ext cx="967562" cy="203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2578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863B47-3016-F1CD-FC64-2F3F758C1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2EBB1F2F-825F-508B-9DE3-550A57BA39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614BAC24-12B7-0943-39BF-70A4ED430275}"/>
              </a:ext>
            </a:extLst>
          </p:cNvPr>
          <p:cNvSpPr/>
          <p:nvPr/>
        </p:nvSpPr>
        <p:spPr>
          <a:xfrm>
            <a:off x="5110794" y="2693158"/>
            <a:ext cx="1970411" cy="735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b="1" dirty="0">
                <a:solidFill>
                  <a:srgbClr val="1F519C"/>
                </a:solidFill>
                <a:latin typeface="+mn-ea"/>
              </a:rPr>
              <a:t>교육 통계</a:t>
            </a:r>
            <a:endParaRPr lang="en-US" altLang="ko-KR" sz="3200" b="1" dirty="0">
              <a:solidFill>
                <a:srgbClr val="1F519C"/>
              </a:solidFill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1C6CA3CC-99EC-0242-A27E-578B73153C38}"/>
              </a:ext>
            </a:extLst>
          </p:cNvPr>
          <p:cNvSpPr/>
          <p:nvPr/>
        </p:nvSpPr>
        <p:spPr>
          <a:xfrm>
            <a:off x="5642104" y="1769828"/>
            <a:ext cx="9861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dirty="0">
                <a:solidFill>
                  <a:srgbClr val="1F519C"/>
                </a:solidFill>
                <a:latin typeface="+mn-ea"/>
              </a:rPr>
              <a:t>06</a:t>
            </a:r>
            <a:endParaRPr lang="ko-KR" altLang="en-US" sz="5400" dirty="0">
              <a:solidFill>
                <a:srgbClr val="1F51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67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83FDD3A-FB8E-CA32-F0E2-B3A131860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5B169A13-CDDD-AACD-71F2-3E858BC20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94" y="749516"/>
            <a:ext cx="7220710" cy="2958282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A64432A6-9B49-EE58-7F78-AABE6714A6FE}"/>
              </a:ext>
            </a:extLst>
          </p:cNvPr>
          <p:cNvSpPr/>
          <p:nvPr/>
        </p:nvSpPr>
        <p:spPr>
          <a:xfrm>
            <a:off x="1235351" y="4197276"/>
            <a:ext cx="10400563" cy="249844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63EDCD-CF4C-3DAA-4003-41A62134A825}"/>
              </a:ext>
            </a:extLst>
          </p:cNvPr>
          <p:cNvSpPr txBox="1"/>
          <p:nvPr/>
        </p:nvSpPr>
        <p:spPr>
          <a:xfrm>
            <a:off x="255606" y="143302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kern="0" dirty="0">
                <a:solidFill>
                  <a:srgbClr val="1F519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 통계 리스트</a:t>
            </a:r>
            <a:endParaRPr lang="ko-KR" altLang="en-US" sz="2000" b="1" dirty="0">
              <a:solidFill>
                <a:srgbClr val="093079"/>
              </a:solidFill>
              <a:latin typeface="+mn-ea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1712D241-19CD-8CE5-79B5-530EEC21ABF5}"/>
              </a:ext>
            </a:extLst>
          </p:cNvPr>
          <p:cNvCxnSpPr>
            <a:cxnSpLocks/>
          </p:cNvCxnSpPr>
          <p:nvPr/>
        </p:nvCxnSpPr>
        <p:spPr>
          <a:xfrm>
            <a:off x="255606" y="573237"/>
            <a:ext cx="2159566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D885D74-FFCA-0987-8C86-F709EE8EF8BA}"/>
              </a:ext>
            </a:extLst>
          </p:cNvPr>
          <p:cNvSpPr txBox="1"/>
          <p:nvPr/>
        </p:nvSpPr>
        <p:spPr>
          <a:xfrm>
            <a:off x="2232243" y="5275972"/>
            <a:ext cx="4985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교육 통계를 통해 관련 교육 신청자가 몇명 인지 확인 할 수 있습니다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41CD3A30-CE04-E21B-8947-BE4B8AD03B36}"/>
              </a:ext>
            </a:extLst>
          </p:cNvPr>
          <p:cNvSpPr/>
          <p:nvPr/>
        </p:nvSpPr>
        <p:spPr>
          <a:xfrm>
            <a:off x="1972846" y="5322894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BC22C27C-A5F7-D903-D787-9336CEC58BA6}"/>
              </a:ext>
            </a:extLst>
          </p:cNvPr>
          <p:cNvSpPr/>
          <p:nvPr/>
        </p:nvSpPr>
        <p:spPr>
          <a:xfrm>
            <a:off x="1841653" y="1131878"/>
            <a:ext cx="8922142" cy="24984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D1B0B50F-C1ED-9590-6BA7-3838B123BCA6}"/>
              </a:ext>
            </a:extLst>
          </p:cNvPr>
          <p:cNvSpPr/>
          <p:nvPr/>
        </p:nvSpPr>
        <p:spPr>
          <a:xfrm>
            <a:off x="1972846" y="5764494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F984C6C-26C0-3C1B-25E5-B1AB6EF3281B}"/>
              </a:ext>
            </a:extLst>
          </p:cNvPr>
          <p:cNvSpPr txBox="1"/>
          <p:nvPr/>
        </p:nvSpPr>
        <p:spPr>
          <a:xfrm>
            <a:off x="2231601" y="5726122"/>
            <a:ext cx="4248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선택 시 해당 </a:t>
            </a:r>
            <a:r>
              <a:rPr lang="ko-KR" altLang="en-US" sz="1200" dirty="0" err="1"/>
              <a:t>구분값을</a:t>
            </a:r>
            <a:r>
              <a:rPr lang="ko-KR" altLang="en-US" sz="1200" dirty="0"/>
              <a:t> 가진 리스트만 확인 할 수 있습니다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78DA538C-FCB5-0BB2-31D8-61184771B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910" y="1181996"/>
            <a:ext cx="8763628" cy="2430888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AE94F5E7-4721-D9DD-A994-1287EAAFB087}"/>
              </a:ext>
            </a:extLst>
          </p:cNvPr>
          <p:cNvSpPr/>
          <p:nvPr/>
        </p:nvSpPr>
        <p:spPr>
          <a:xfrm>
            <a:off x="1841652" y="1138591"/>
            <a:ext cx="9005243" cy="247429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9B3BB7A4-522E-D67B-8275-9CFE2A00EDB6}"/>
              </a:ext>
            </a:extLst>
          </p:cNvPr>
          <p:cNvSpPr/>
          <p:nvPr/>
        </p:nvSpPr>
        <p:spPr>
          <a:xfrm>
            <a:off x="1758552" y="1071978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B476784F-FEDE-C158-7550-7EDEF36A3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2" y="3749601"/>
            <a:ext cx="866775" cy="44767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306F67B5-876B-519B-180C-119521EBF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2" y="1156937"/>
            <a:ext cx="657225" cy="390525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49AF50F0-D617-8E49-65AE-74238D82226E}"/>
              </a:ext>
            </a:extLst>
          </p:cNvPr>
          <p:cNvSpPr/>
          <p:nvPr/>
        </p:nvSpPr>
        <p:spPr>
          <a:xfrm>
            <a:off x="2415172" y="1765193"/>
            <a:ext cx="705873" cy="22036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D7B8F3D0-3694-5314-A431-8E327CE2F445}"/>
              </a:ext>
            </a:extLst>
          </p:cNvPr>
          <p:cNvSpPr/>
          <p:nvPr/>
        </p:nvSpPr>
        <p:spPr>
          <a:xfrm>
            <a:off x="2260626" y="1696730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7FEDA5FB-9644-CC56-C91B-0A0BFBAD46A5}"/>
              </a:ext>
            </a:extLst>
          </p:cNvPr>
          <p:cNvSpPr/>
          <p:nvPr/>
        </p:nvSpPr>
        <p:spPr>
          <a:xfrm>
            <a:off x="-17138" y="1158644"/>
            <a:ext cx="450169" cy="1699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/>
              <a:t>공통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EED4B6B6-7C65-58EB-D6AA-F73DF691C74A}"/>
              </a:ext>
            </a:extLst>
          </p:cNvPr>
          <p:cNvSpPr/>
          <p:nvPr/>
        </p:nvSpPr>
        <p:spPr>
          <a:xfrm>
            <a:off x="16399" y="3732289"/>
            <a:ext cx="450169" cy="1699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/>
              <a:t>공통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473E9A8A-6849-0623-0A91-FDBDD0D98CBE}"/>
              </a:ext>
            </a:extLst>
          </p:cNvPr>
          <p:cNvSpPr/>
          <p:nvPr/>
        </p:nvSpPr>
        <p:spPr>
          <a:xfrm>
            <a:off x="1841652" y="4760960"/>
            <a:ext cx="450169" cy="1699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/>
              <a:t>공통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A584680-501B-20F5-C962-8BC2173A66C9}"/>
              </a:ext>
            </a:extLst>
          </p:cNvPr>
          <p:cNvSpPr txBox="1"/>
          <p:nvPr/>
        </p:nvSpPr>
        <p:spPr>
          <a:xfrm>
            <a:off x="2282381" y="4715495"/>
            <a:ext cx="4030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교육신청 통계와 현장등록 통계 </a:t>
            </a:r>
            <a:r>
              <a:rPr lang="ko-KR" altLang="en-US" sz="1200" dirty="0" err="1"/>
              <a:t>사용밥법은</a:t>
            </a:r>
            <a:r>
              <a:rPr lang="ko-KR" altLang="en-US" sz="1200" dirty="0"/>
              <a:t> 동일합니다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58168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3FE99E-6BEE-7818-BC8E-6EED769F8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F601AD37-3C6C-9476-828D-F9E9626533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82614993-B736-1F49-2D70-4A8623646D01}"/>
              </a:ext>
            </a:extLst>
          </p:cNvPr>
          <p:cNvSpPr/>
          <p:nvPr/>
        </p:nvSpPr>
        <p:spPr>
          <a:xfrm>
            <a:off x="5110794" y="2693158"/>
            <a:ext cx="1970411" cy="735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b="1" dirty="0">
                <a:solidFill>
                  <a:srgbClr val="1F519C"/>
                </a:solidFill>
                <a:latin typeface="+mn-ea"/>
              </a:rPr>
              <a:t>문자 안내</a:t>
            </a:r>
            <a:endParaRPr lang="en-US" altLang="ko-KR" sz="3200" b="1" dirty="0">
              <a:solidFill>
                <a:srgbClr val="1F519C"/>
              </a:solidFill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F313C28F-68DA-EF4B-579D-133D9A12CB2F}"/>
              </a:ext>
            </a:extLst>
          </p:cNvPr>
          <p:cNvSpPr/>
          <p:nvPr/>
        </p:nvSpPr>
        <p:spPr>
          <a:xfrm>
            <a:off x="5642104" y="1769828"/>
            <a:ext cx="9861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dirty="0">
                <a:solidFill>
                  <a:srgbClr val="1F519C"/>
                </a:solidFill>
                <a:latin typeface="+mn-ea"/>
              </a:rPr>
              <a:t>07</a:t>
            </a:r>
            <a:endParaRPr lang="ko-KR" altLang="en-US" sz="5400" dirty="0">
              <a:solidFill>
                <a:srgbClr val="1F51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0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7BDFB2D-AC23-A02C-DB02-935E5AD15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>
            <a:extLst>
              <a:ext uri="{FF2B5EF4-FFF2-40B4-BE49-F238E27FC236}">
                <a16:creationId xmlns:a16="http://schemas.microsoft.com/office/drawing/2014/main" xmlns="" id="{8C5B79C3-89C5-607B-9878-99D1ACA55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35" y="655143"/>
            <a:ext cx="10647529" cy="78423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DCF878BB-6024-5CA0-BBF3-62DB12527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0" y="1625140"/>
            <a:ext cx="4239855" cy="1514234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E778C2F5-C357-6C43-2ED3-46E2C02B5CC5}"/>
              </a:ext>
            </a:extLst>
          </p:cNvPr>
          <p:cNvSpPr/>
          <p:nvPr/>
        </p:nvSpPr>
        <p:spPr>
          <a:xfrm>
            <a:off x="1235351" y="5067354"/>
            <a:ext cx="10400563" cy="162836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E99104-906A-2A3E-C69E-AFC6A6E92770}"/>
              </a:ext>
            </a:extLst>
          </p:cNvPr>
          <p:cNvSpPr txBox="1"/>
          <p:nvPr/>
        </p:nvSpPr>
        <p:spPr>
          <a:xfrm>
            <a:off x="255606" y="143302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kern="0" dirty="0">
                <a:solidFill>
                  <a:srgbClr val="1F519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문자 안내</a:t>
            </a:r>
            <a:endParaRPr lang="ko-KR" altLang="en-US" sz="2000" b="1" dirty="0">
              <a:solidFill>
                <a:srgbClr val="093079"/>
              </a:solidFill>
              <a:latin typeface="+mn-ea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F2F7CE63-1A38-B65E-30D2-28413AEFBE3F}"/>
              </a:ext>
            </a:extLst>
          </p:cNvPr>
          <p:cNvCxnSpPr>
            <a:cxnSpLocks/>
          </p:cNvCxnSpPr>
          <p:nvPr/>
        </p:nvCxnSpPr>
        <p:spPr>
          <a:xfrm>
            <a:off x="185361" y="582698"/>
            <a:ext cx="1478339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CB53491-B5E7-CE8D-ED8D-42F128E53F5E}"/>
              </a:ext>
            </a:extLst>
          </p:cNvPr>
          <p:cNvSpPr txBox="1"/>
          <p:nvPr/>
        </p:nvSpPr>
        <p:spPr>
          <a:xfrm>
            <a:off x="2082663" y="5234403"/>
            <a:ext cx="8711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발송대상 클릭 시        발송대상을 입력할 수 있는 팝업이 노출됩니다</a:t>
            </a:r>
            <a:r>
              <a:rPr lang="en-US" altLang="ko-KR" sz="1200" dirty="0"/>
              <a:t>. (</a:t>
            </a:r>
            <a:r>
              <a:rPr lang="ko-KR" altLang="en-US" sz="1200" dirty="0"/>
              <a:t>발송대상 설정 시 문자</a:t>
            </a:r>
            <a:r>
              <a:rPr lang="en-US" altLang="ko-KR" sz="1200" dirty="0"/>
              <a:t>,</a:t>
            </a:r>
            <a:r>
              <a:rPr lang="ko-KR" altLang="en-US" sz="1200" dirty="0"/>
              <a:t>메일에 동시에 </a:t>
            </a:r>
            <a:r>
              <a:rPr lang="ko-KR" altLang="en-US" sz="1200" dirty="0" err="1"/>
              <a:t>세팅됩니다</a:t>
            </a:r>
            <a:r>
              <a:rPr lang="en-US" altLang="ko-KR" sz="1200" dirty="0"/>
              <a:t>.)</a:t>
            </a:r>
            <a:r>
              <a:rPr lang="ko-KR" altLang="en-US" sz="1200" dirty="0"/>
              <a:t>  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5F3F1851-3319-F209-3104-9D2DCDCEA780}"/>
              </a:ext>
            </a:extLst>
          </p:cNvPr>
          <p:cNvSpPr/>
          <p:nvPr/>
        </p:nvSpPr>
        <p:spPr>
          <a:xfrm>
            <a:off x="1823266" y="5281325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CB3D6F56-7ED5-08E5-1825-6FFD8F7FCDAF}"/>
              </a:ext>
            </a:extLst>
          </p:cNvPr>
          <p:cNvSpPr/>
          <p:nvPr/>
        </p:nvSpPr>
        <p:spPr>
          <a:xfrm>
            <a:off x="748521" y="1652140"/>
            <a:ext cx="4239854" cy="13196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BE73D168-FF9B-F111-B4E7-8580B84DE4AB}"/>
              </a:ext>
            </a:extLst>
          </p:cNvPr>
          <p:cNvSpPr/>
          <p:nvPr/>
        </p:nvSpPr>
        <p:spPr>
          <a:xfrm>
            <a:off x="1821131" y="5765028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E6B9E0C-A2BE-501B-5FB2-E4FE4E58FD7F}"/>
              </a:ext>
            </a:extLst>
          </p:cNvPr>
          <p:cNvSpPr txBox="1"/>
          <p:nvPr/>
        </p:nvSpPr>
        <p:spPr>
          <a:xfrm>
            <a:off x="2123965" y="5705108"/>
            <a:ext cx="2744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발송명단 제목을 입력할 수 있습니다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EC134ACB-2AFD-7929-3E30-CC75911C106B}"/>
              </a:ext>
            </a:extLst>
          </p:cNvPr>
          <p:cNvSpPr/>
          <p:nvPr/>
        </p:nvSpPr>
        <p:spPr>
          <a:xfrm>
            <a:off x="827107" y="1585649"/>
            <a:ext cx="998504" cy="41819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6CA8E952-F223-030E-E0E1-614B592B871E}"/>
              </a:ext>
            </a:extLst>
          </p:cNvPr>
          <p:cNvSpPr/>
          <p:nvPr/>
        </p:nvSpPr>
        <p:spPr>
          <a:xfrm>
            <a:off x="705100" y="1493345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D6D79740-C629-6FA9-A03E-4B21D5B26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896" y="1445226"/>
            <a:ext cx="6299454" cy="3227846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EC44131B-86AE-79BB-AC09-5C738240B0C5}"/>
              </a:ext>
            </a:extLst>
          </p:cNvPr>
          <p:cNvSpPr/>
          <p:nvPr/>
        </p:nvSpPr>
        <p:spPr>
          <a:xfrm>
            <a:off x="5183552" y="1445760"/>
            <a:ext cx="6358219" cy="310659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8B693AE3-A45A-B86A-09D6-4720066C3FBE}"/>
              </a:ext>
            </a:extLst>
          </p:cNvPr>
          <p:cNvSpPr/>
          <p:nvPr/>
        </p:nvSpPr>
        <p:spPr>
          <a:xfrm>
            <a:off x="5299101" y="2635306"/>
            <a:ext cx="430379" cy="107884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58E08A28-7950-E20F-B6E3-8224B7C25509}"/>
              </a:ext>
            </a:extLst>
          </p:cNvPr>
          <p:cNvSpPr/>
          <p:nvPr/>
        </p:nvSpPr>
        <p:spPr>
          <a:xfrm>
            <a:off x="5514290" y="2003841"/>
            <a:ext cx="5748466" cy="25419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F630E09A-2A0B-6CFF-E4E1-37194DA028B8}"/>
              </a:ext>
            </a:extLst>
          </p:cNvPr>
          <p:cNvSpPr/>
          <p:nvPr/>
        </p:nvSpPr>
        <p:spPr>
          <a:xfrm>
            <a:off x="5198896" y="2499360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3</a:t>
            </a:r>
            <a:endParaRPr lang="ko-KR" altLang="en-US" sz="1050" b="1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B7BC6694-8FB5-6BFF-A4A2-A3BAA1C2B0FA}"/>
              </a:ext>
            </a:extLst>
          </p:cNvPr>
          <p:cNvSpPr/>
          <p:nvPr/>
        </p:nvSpPr>
        <p:spPr>
          <a:xfrm>
            <a:off x="5022515" y="1340826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DAB9E6E-063D-76E9-740D-4E9DF9A5BDFF}"/>
              </a:ext>
            </a:extLst>
          </p:cNvPr>
          <p:cNvSpPr txBox="1"/>
          <p:nvPr/>
        </p:nvSpPr>
        <p:spPr>
          <a:xfrm>
            <a:off x="4941913" y="1287523"/>
            <a:ext cx="406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1-1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93793B1E-5D39-B0DE-1F87-D8BC775DF685}"/>
              </a:ext>
            </a:extLst>
          </p:cNvPr>
          <p:cNvSpPr/>
          <p:nvPr/>
        </p:nvSpPr>
        <p:spPr>
          <a:xfrm>
            <a:off x="3453551" y="5281325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6943B7E-62F6-5624-E8DB-7535F8D60F68}"/>
              </a:ext>
            </a:extLst>
          </p:cNvPr>
          <p:cNvSpPr txBox="1"/>
          <p:nvPr/>
        </p:nvSpPr>
        <p:spPr>
          <a:xfrm>
            <a:off x="3372949" y="5228022"/>
            <a:ext cx="406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1-1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3CFCBF00-1BA1-6116-060E-C448496058C6}"/>
              </a:ext>
            </a:extLst>
          </p:cNvPr>
          <p:cNvSpPr/>
          <p:nvPr/>
        </p:nvSpPr>
        <p:spPr>
          <a:xfrm>
            <a:off x="1838009" y="6256429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3</a:t>
            </a:r>
            <a:endParaRPr lang="ko-KR" altLang="en-US" sz="105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EE14E87-3071-0B9A-38C7-954C992EBC1A}"/>
              </a:ext>
            </a:extLst>
          </p:cNvPr>
          <p:cNvSpPr txBox="1"/>
          <p:nvPr/>
        </p:nvSpPr>
        <p:spPr>
          <a:xfrm>
            <a:off x="2065143" y="6202888"/>
            <a:ext cx="9783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사용을 체크할 시 우측 폼이 활성화 되며 학술대회 </a:t>
            </a:r>
            <a:r>
              <a:rPr lang="ko-KR" altLang="en-US" sz="1200" dirty="0" err="1"/>
              <a:t>세팅시</a:t>
            </a:r>
            <a:r>
              <a:rPr lang="ko-KR" altLang="en-US" sz="1200" dirty="0"/>
              <a:t> 작성했던 데이터가 노출되며 원하는 조건에 맞춰 사전등록한 인원이 </a:t>
            </a:r>
            <a:r>
              <a:rPr lang="ko-KR" altLang="en-US" sz="1200" dirty="0" err="1"/>
              <a:t>세팅됩니다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xmlns="" id="{B330AB75-516C-E58C-3A26-A5A370A78A4E}"/>
              </a:ext>
            </a:extLst>
          </p:cNvPr>
          <p:cNvCxnSpPr>
            <a:cxnSpLocks/>
          </p:cNvCxnSpPr>
          <p:nvPr/>
        </p:nvCxnSpPr>
        <p:spPr>
          <a:xfrm>
            <a:off x="1895475" y="1790646"/>
            <a:ext cx="328807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499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7755B32-BE85-681B-C8BD-A40C1356D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874D147E-7858-0B2B-8AAA-FDEE3E9DF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69" y="682699"/>
            <a:ext cx="10078642" cy="357703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5EC547D8-1119-F4E3-AD4E-E340823ACFA8}"/>
              </a:ext>
            </a:extLst>
          </p:cNvPr>
          <p:cNvSpPr/>
          <p:nvPr/>
        </p:nvSpPr>
        <p:spPr>
          <a:xfrm>
            <a:off x="1027788" y="4591695"/>
            <a:ext cx="10400563" cy="225133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99EC1E-0DF3-9966-3229-7F725D578A00}"/>
              </a:ext>
            </a:extLst>
          </p:cNvPr>
          <p:cNvSpPr txBox="1"/>
          <p:nvPr/>
        </p:nvSpPr>
        <p:spPr>
          <a:xfrm>
            <a:off x="255606" y="143302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kern="0" dirty="0">
                <a:solidFill>
                  <a:srgbClr val="1F519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문자 안내</a:t>
            </a:r>
            <a:endParaRPr lang="ko-KR" altLang="en-US" sz="2000" b="1" dirty="0">
              <a:solidFill>
                <a:srgbClr val="093079"/>
              </a:solidFill>
              <a:latin typeface="+mn-ea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17598931-8B11-F048-2C93-3152241FC580}"/>
              </a:ext>
            </a:extLst>
          </p:cNvPr>
          <p:cNvCxnSpPr>
            <a:cxnSpLocks/>
          </p:cNvCxnSpPr>
          <p:nvPr/>
        </p:nvCxnSpPr>
        <p:spPr>
          <a:xfrm>
            <a:off x="255606" y="573237"/>
            <a:ext cx="1300356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A90D23D-9D42-97FB-AC57-757F9483A078}"/>
              </a:ext>
            </a:extLst>
          </p:cNvPr>
          <p:cNvSpPr txBox="1"/>
          <p:nvPr/>
        </p:nvSpPr>
        <p:spPr>
          <a:xfrm>
            <a:off x="2368201" y="4731150"/>
            <a:ext cx="4556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발송대상 설정 후 클릭 시 우측으로 문자 발송 폼이 노출됩니다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5CDCB73B-B3BA-517F-1D9D-0B7B0AB7F8D8}"/>
              </a:ext>
            </a:extLst>
          </p:cNvPr>
          <p:cNvSpPr/>
          <p:nvPr/>
        </p:nvSpPr>
        <p:spPr>
          <a:xfrm>
            <a:off x="2108804" y="4778072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4</a:t>
            </a:r>
            <a:endParaRPr lang="ko-KR" altLang="en-US" sz="1050" b="1" dirty="0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7BCCE7C6-84FC-90B2-3A71-D1B3318475E9}"/>
              </a:ext>
            </a:extLst>
          </p:cNvPr>
          <p:cNvSpPr/>
          <p:nvPr/>
        </p:nvSpPr>
        <p:spPr>
          <a:xfrm>
            <a:off x="2108804" y="5129002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5</a:t>
            </a:r>
            <a:endParaRPr lang="ko-KR" altLang="en-US" sz="105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29E667A-BB4B-AF70-F426-5A331AEE3D84}"/>
              </a:ext>
            </a:extLst>
          </p:cNvPr>
          <p:cNvSpPr txBox="1"/>
          <p:nvPr/>
        </p:nvSpPr>
        <p:spPr>
          <a:xfrm>
            <a:off x="2369694" y="5056235"/>
            <a:ext cx="5270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발송명단 제목을 입력할 수 있으며 문자 </a:t>
            </a:r>
            <a:r>
              <a:rPr lang="ko-KR" altLang="en-US" sz="1200" dirty="0" err="1"/>
              <a:t>발송시</a:t>
            </a:r>
            <a:r>
              <a:rPr lang="ko-KR" altLang="en-US" sz="1200" dirty="0"/>
              <a:t> 해당제목으로 발송됩니다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9515E39A-3D3D-4732-3A7E-930A37CE9B94}"/>
              </a:ext>
            </a:extLst>
          </p:cNvPr>
          <p:cNvSpPr/>
          <p:nvPr/>
        </p:nvSpPr>
        <p:spPr>
          <a:xfrm>
            <a:off x="1717133" y="1448985"/>
            <a:ext cx="876499" cy="23841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73B992B2-5CF1-1224-F3E0-73D805A5699A}"/>
              </a:ext>
            </a:extLst>
          </p:cNvPr>
          <p:cNvSpPr/>
          <p:nvPr/>
        </p:nvSpPr>
        <p:spPr>
          <a:xfrm>
            <a:off x="1587976" y="1327296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4</a:t>
            </a:r>
            <a:endParaRPr lang="ko-KR" altLang="en-US" sz="105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E59E189B-96EC-D6CF-3175-6EB38177AADC}"/>
              </a:ext>
            </a:extLst>
          </p:cNvPr>
          <p:cNvSpPr/>
          <p:nvPr/>
        </p:nvSpPr>
        <p:spPr>
          <a:xfrm>
            <a:off x="946482" y="678307"/>
            <a:ext cx="10299036" cy="366770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4613C17D-612A-0A57-9670-5CEB4826CCBD}"/>
              </a:ext>
            </a:extLst>
          </p:cNvPr>
          <p:cNvSpPr/>
          <p:nvPr/>
        </p:nvSpPr>
        <p:spPr>
          <a:xfrm>
            <a:off x="3941376" y="2024692"/>
            <a:ext cx="3032676" cy="144119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9C326497-1414-1E70-A87C-C3616ABCA303}"/>
              </a:ext>
            </a:extLst>
          </p:cNvPr>
          <p:cNvSpPr/>
          <p:nvPr/>
        </p:nvSpPr>
        <p:spPr>
          <a:xfrm>
            <a:off x="5327509" y="1278610"/>
            <a:ext cx="1520793" cy="16991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ABFF4824-DABF-E97F-BD0D-A76CB956B5D7}"/>
              </a:ext>
            </a:extLst>
          </p:cNvPr>
          <p:cNvSpPr/>
          <p:nvPr/>
        </p:nvSpPr>
        <p:spPr>
          <a:xfrm>
            <a:off x="5178459" y="1156993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5</a:t>
            </a:r>
            <a:endParaRPr lang="ko-KR" altLang="en-US" sz="1050" b="1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38A79809-6E35-C0E8-B4B4-31FA4656A3D1}"/>
              </a:ext>
            </a:extLst>
          </p:cNvPr>
          <p:cNvSpPr/>
          <p:nvPr/>
        </p:nvSpPr>
        <p:spPr>
          <a:xfrm>
            <a:off x="2108804" y="5464018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6</a:t>
            </a:r>
            <a:endParaRPr lang="ko-KR" altLang="en-US" sz="105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15D91AD-848D-D19D-0E51-15189E089FCF}"/>
              </a:ext>
            </a:extLst>
          </p:cNvPr>
          <p:cNvSpPr txBox="1"/>
          <p:nvPr/>
        </p:nvSpPr>
        <p:spPr>
          <a:xfrm>
            <a:off x="2370084" y="5358229"/>
            <a:ext cx="9031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/>
              <a:t>내용을 입력할 수 있으며 상단 코드를 사용하여 입력하면 발송대상이 입력한 사전등록 정보에 맞게 발송됩니다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  <a:r>
              <a:rPr lang="en-US" altLang="ko-KR" sz="1200" dirty="0"/>
              <a:t>(</a:t>
            </a:r>
            <a:r>
              <a:rPr lang="ko-KR" altLang="en-US" sz="1200" dirty="0"/>
              <a:t>내용저장 필수</a:t>
            </a:r>
            <a:r>
              <a:rPr lang="en-US" altLang="ko-KR" sz="1200" dirty="0"/>
              <a:t>)</a:t>
            </a:r>
            <a:r>
              <a:rPr lang="ko-KR" altLang="en-US" sz="1200" dirty="0"/>
              <a:t> 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en-US" altLang="ko-KR" sz="1200" dirty="0" smtClean="0"/>
              <a:t>* QR </a:t>
            </a:r>
            <a:r>
              <a:rPr lang="ko-KR" altLang="en-US" sz="1200" dirty="0" smtClean="0"/>
              <a:t>문자전송 시 반드시 </a:t>
            </a:r>
            <a:r>
              <a:rPr lang="en-US" altLang="ko-KR" sz="1200" dirty="0" smtClean="0"/>
              <a:t>QR </a:t>
            </a:r>
            <a:r>
              <a:rPr lang="ko-KR" altLang="en-US" sz="1200" dirty="0" smtClean="0"/>
              <a:t>치환문자인 </a:t>
            </a:r>
            <a:r>
              <a:rPr lang="en-US" altLang="ko-KR" sz="1200" dirty="0" smtClean="0"/>
              <a:t>{QR} </a:t>
            </a:r>
            <a:r>
              <a:rPr lang="ko-KR" altLang="en-US" sz="1200" dirty="0" smtClean="0"/>
              <a:t>입력해야 합니다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12638123-9C1B-473D-3B60-3B1DF9F7C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352" y="2097288"/>
            <a:ext cx="1852420" cy="1368603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02409B96-EB39-0209-D4B6-57ABD0C9A62E}"/>
              </a:ext>
            </a:extLst>
          </p:cNvPr>
          <p:cNvSpPr/>
          <p:nvPr/>
        </p:nvSpPr>
        <p:spPr>
          <a:xfrm>
            <a:off x="7096059" y="1031475"/>
            <a:ext cx="4149459" cy="97317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2F5BB4E2-0F02-DEB6-E8AC-04039E3D195B}"/>
              </a:ext>
            </a:extLst>
          </p:cNvPr>
          <p:cNvSpPr/>
          <p:nvPr/>
        </p:nvSpPr>
        <p:spPr>
          <a:xfrm>
            <a:off x="2108804" y="6055778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7</a:t>
            </a:r>
            <a:endParaRPr lang="ko-KR" altLang="en-US" sz="105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BCE4003-A5D0-E8A0-1C69-24ECA8C7C400}"/>
              </a:ext>
            </a:extLst>
          </p:cNvPr>
          <p:cNvSpPr txBox="1"/>
          <p:nvPr/>
        </p:nvSpPr>
        <p:spPr>
          <a:xfrm>
            <a:off x="2341945" y="5982317"/>
            <a:ext cx="5072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설정한 발송대상이 노출되며 문자는 개별</a:t>
            </a:r>
            <a:r>
              <a:rPr lang="en-US" altLang="ko-KR" sz="1200" dirty="0"/>
              <a:t>, </a:t>
            </a:r>
            <a:r>
              <a:rPr lang="ko-KR" altLang="en-US" sz="1200" dirty="0"/>
              <a:t>전체로 발송 할 수 있습니다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87249F24-C520-93E0-15C5-AB8098D58633}"/>
              </a:ext>
            </a:extLst>
          </p:cNvPr>
          <p:cNvSpPr/>
          <p:nvPr/>
        </p:nvSpPr>
        <p:spPr>
          <a:xfrm>
            <a:off x="8901345" y="-2906226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6</a:t>
            </a:r>
            <a:endParaRPr lang="ko-KR" altLang="en-US" sz="1050" b="1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62790B9D-6257-BB96-668A-F781840AA985}"/>
              </a:ext>
            </a:extLst>
          </p:cNvPr>
          <p:cNvSpPr/>
          <p:nvPr/>
        </p:nvSpPr>
        <p:spPr>
          <a:xfrm>
            <a:off x="7081756" y="1066735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7</a:t>
            </a:r>
            <a:endParaRPr lang="ko-KR" altLang="en-US" sz="1050" b="1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E82024D9-79B5-4C33-400A-C6B9E6CBC60A}"/>
              </a:ext>
            </a:extLst>
          </p:cNvPr>
          <p:cNvSpPr/>
          <p:nvPr/>
        </p:nvSpPr>
        <p:spPr>
          <a:xfrm>
            <a:off x="3750852" y="2004646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6</a:t>
            </a:r>
            <a:endParaRPr lang="ko-KR" altLang="en-US" sz="1050" b="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81F3F6D9-A837-AB5D-DB36-D00DBA4F56C5}"/>
              </a:ext>
            </a:extLst>
          </p:cNvPr>
          <p:cNvSpPr/>
          <p:nvPr/>
        </p:nvSpPr>
        <p:spPr>
          <a:xfrm>
            <a:off x="3941376" y="3499502"/>
            <a:ext cx="3032676" cy="74341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194B390E-FFDE-9D84-1E09-6A59256D658C}"/>
              </a:ext>
            </a:extLst>
          </p:cNvPr>
          <p:cNvSpPr/>
          <p:nvPr/>
        </p:nvSpPr>
        <p:spPr>
          <a:xfrm>
            <a:off x="3804340" y="3563897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8</a:t>
            </a:r>
            <a:endParaRPr lang="ko-KR" altLang="en-US" sz="1050" b="1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9CE8BD7B-0BC1-B756-7360-214AB39CD6F0}"/>
              </a:ext>
            </a:extLst>
          </p:cNvPr>
          <p:cNvSpPr/>
          <p:nvPr/>
        </p:nvSpPr>
        <p:spPr>
          <a:xfrm>
            <a:off x="2108804" y="6378914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8</a:t>
            </a:r>
            <a:endParaRPr lang="ko-KR" altLang="en-US" sz="105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606B428-2304-DCA4-58B6-7F9B54467698}"/>
              </a:ext>
            </a:extLst>
          </p:cNvPr>
          <p:cNvSpPr txBox="1"/>
          <p:nvPr/>
        </p:nvSpPr>
        <p:spPr>
          <a:xfrm>
            <a:off x="2368201" y="6312048"/>
            <a:ext cx="774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예약발송 선택 시 현재 시간부터 </a:t>
            </a:r>
            <a:r>
              <a:rPr lang="en-US" altLang="ko-KR" sz="1200" dirty="0"/>
              <a:t>10</a:t>
            </a:r>
            <a:r>
              <a:rPr lang="ko-KR" altLang="en-US" sz="1200" dirty="0"/>
              <a:t>분 이후부터 설정 할 수 있으며 설정된 시간에 문자를 발송 할 수 있습니다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25273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4F1C28-AAC3-CABE-D71B-9CD2845E1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D3E56596-A912-EBFA-F1E5-B675DB8C31CE}"/>
              </a:ext>
            </a:extLst>
          </p:cNvPr>
          <p:cNvSpPr/>
          <p:nvPr/>
        </p:nvSpPr>
        <p:spPr>
          <a:xfrm>
            <a:off x="1027788" y="4591695"/>
            <a:ext cx="10477211" cy="156292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81423A-8037-393C-2035-E3EA64DFF059}"/>
              </a:ext>
            </a:extLst>
          </p:cNvPr>
          <p:cNvSpPr txBox="1"/>
          <p:nvPr/>
        </p:nvSpPr>
        <p:spPr>
          <a:xfrm>
            <a:off x="255606" y="143302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kern="0" dirty="0">
                <a:solidFill>
                  <a:srgbClr val="1F519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문자 발송내역</a:t>
            </a:r>
            <a:endParaRPr lang="ko-KR" altLang="en-US" sz="2000" b="1" dirty="0">
              <a:solidFill>
                <a:srgbClr val="093079"/>
              </a:solidFill>
              <a:latin typeface="+mn-ea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9A0E89C4-EA41-04CD-AEA0-1BF9711C87FD}"/>
              </a:ext>
            </a:extLst>
          </p:cNvPr>
          <p:cNvCxnSpPr>
            <a:cxnSpLocks/>
          </p:cNvCxnSpPr>
          <p:nvPr/>
        </p:nvCxnSpPr>
        <p:spPr>
          <a:xfrm>
            <a:off x="255606" y="573237"/>
            <a:ext cx="1300356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DA2D77-D8DD-1435-98AF-A4EE7EB84509}"/>
              </a:ext>
            </a:extLst>
          </p:cNvPr>
          <p:cNvSpPr txBox="1"/>
          <p:nvPr/>
        </p:nvSpPr>
        <p:spPr>
          <a:xfrm>
            <a:off x="3388297" y="5270515"/>
            <a:ext cx="5513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발송내역을 클릭하면 우측처럼 발송내용이 노출되어 확인 할 수 있습니다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6516CDC8-091D-0E5C-32AC-940FB034E9A2}"/>
              </a:ext>
            </a:extLst>
          </p:cNvPr>
          <p:cNvSpPr/>
          <p:nvPr/>
        </p:nvSpPr>
        <p:spPr>
          <a:xfrm>
            <a:off x="3128900" y="5317437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9</a:t>
            </a:r>
            <a:endParaRPr lang="ko-KR" altLang="en-US" sz="1050" b="1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58B06286-9AEB-12E0-22E5-A6ED1590B000}"/>
              </a:ext>
            </a:extLst>
          </p:cNvPr>
          <p:cNvSpPr/>
          <p:nvPr/>
        </p:nvSpPr>
        <p:spPr>
          <a:xfrm>
            <a:off x="1717133" y="1448985"/>
            <a:ext cx="876499" cy="23841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BA45782E-E4D1-9105-1AC8-11C7796C9F67}"/>
              </a:ext>
            </a:extLst>
          </p:cNvPr>
          <p:cNvSpPr/>
          <p:nvPr/>
        </p:nvSpPr>
        <p:spPr>
          <a:xfrm>
            <a:off x="1587976" y="1327296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4</a:t>
            </a:r>
            <a:endParaRPr lang="ko-KR" altLang="en-US" sz="105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54E1D256-1AE0-CD73-228D-134FCF88095E}"/>
              </a:ext>
            </a:extLst>
          </p:cNvPr>
          <p:cNvSpPr/>
          <p:nvPr/>
        </p:nvSpPr>
        <p:spPr>
          <a:xfrm>
            <a:off x="150947" y="821713"/>
            <a:ext cx="11923822" cy="352455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05074A60-823C-6BBB-4F2C-56ACCC8FF502}"/>
              </a:ext>
            </a:extLst>
          </p:cNvPr>
          <p:cNvSpPr/>
          <p:nvPr/>
        </p:nvSpPr>
        <p:spPr>
          <a:xfrm>
            <a:off x="8901345" y="-2906226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6</a:t>
            </a:r>
            <a:endParaRPr lang="ko-KR" altLang="en-US" sz="105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65698FE1-E6E3-0215-1EB7-68966396264E}"/>
              </a:ext>
            </a:extLst>
          </p:cNvPr>
          <p:cNvSpPr/>
          <p:nvPr/>
        </p:nvSpPr>
        <p:spPr>
          <a:xfrm>
            <a:off x="3973283" y="2790353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8</a:t>
            </a:r>
            <a:endParaRPr lang="ko-KR" altLang="en-US" sz="1050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10DD368-6AD2-B30D-FA19-A70513B54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004" y="1448985"/>
            <a:ext cx="8479995" cy="1886537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7A89B71C-1773-AEF4-0BCB-5AC9F8731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90" y="827627"/>
            <a:ext cx="2577371" cy="2501246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8EC67110-E8FF-0A89-9CDA-E43710172821}"/>
              </a:ext>
            </a:extLst>
          </p:cNvPr>
          <p:cNvSpPr/>
          <p:nvPr/>
        </p:nvSpPr>
        <p:spPr>
          <a:xfrm>
            <a:off x="1027788" y="882193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9</a:t>
            </a:r>
            <a:endParaRPr lang="ko-KR" altLang="en-US" sz="1050" b="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9D7ED9CA-3C4B-F67A-22B3-A542791B79AB}"/>
              </a:ext>
            </a:extLst>
          </p:cNvPr>
          <p:cNvSpPr/>
          <p:nvPr/>
        </p:nvSpPr>
        <p:spPr>
          <a:xfrm>
            <a:off x="3025003" y="1504894"/>
            <a:ext cx="8499175" cy="180731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874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A5C23B-5AC8-E4B7-A258-24AD8F062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4B50EE9A-DA5F-1A37-A5B4-9D6BADD162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6E87A19A-709F-DF89-E4AC-F59D0CBD1B4C}"/>
              </a:ext>
            </a:extLst>
          </p:cNvPr>
          <p:cNvSpPr/>
          <p:nvPr/>
        </p:nvSpPr>
        <p:spPr>
          <a:xfrm>
            <a:off x="5110794" y="2693158"/>
            <a:ext cx="1970411" cy="735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b="1" dirty="0">
                <a:solidFill>
                  <a:srgbClr val="1F519C"/>
                </a:solidFill>
                <a:latin typeface="+mn-ea"/>
              </a:rPr>
              <a:t>메일 안내</a:t>
            </a:r>
            <a:endParaRPr lang="en-US" altLang="ko-KR" sz="3200" b="1" dirty="0">
              <a:solidFill>
                <a:srgbClr val="1F519C"/>
              </a:solidFill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72FBB3F1-8ED1-5046-CA5B-A6CADF76D83E}"/>
              </a:ext>
            </a:extLst>
          </p:cNvPr>
          <p:cNvSpPr/>
          <p:nvPr/>
        </p:nvSpPr>
        <p:spPr>
          <a:xfrm>
            <a:off x="5642104" y="1769828"/>
            <a:ext cx="9861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dirty="0">
                <a:solidFill>
                  <a:srgbClr val="1F519C"/>
                </a:solidFill>
                <a:latin typeface="+mn-ea"/>
              </a:rPr>
              <a:t>08</a:t>
            </a:r>
            <a:endParaRPr lang="ko-KR" altLang="en-US" sz="5400" dirty="0">
              <a:solidFill>
                <a:srgbClr val="1F51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81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5B97ADE-F364-BEAC-A778-0E5735399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FED79278-00AD-8D5F-77D7-D8173D2D6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21" y="1625140"/>
            <a:ext cx="3600450" cy="1285875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350DBA7E-5982-9012-B17F-AC790D693367}"/>
              </a:ext>
            </a:extLst>
          </p:cNvPr>
          <p:cNvSpPr/>
          <p:nvPr/>
        </p:nvSpPr>
        <p:spPr>
          <a:xfrm>
            <a:off x="1235351" y="4664664"/>
            <a:ext cx="10400563" cy="203105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799E1E-32C4-E38D-77BD-8C52E1C3A274}"/>
              </a:ext>
            </a:extLst>
          </p:cNvPr>
          <p:cNvSpPr txBox="1"/>
          <p:nvPr/>
        </p:nvSpPr>
        <p:spPr>
          <a:xfrm>
            <a:off x="255606" y="143302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kern="0" dirty="0">
                <a:solidFill>
                  <a:srgbClr val="1F519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메일 안내</a:t>
            </a:r>
            <a:endParaRPr lang="ko-KR" altLang="en-US" sz="2000" b="1" dirty="0">
              <a:solidFill>
                <a:srgbClr val="093079"/>
              </a:solidFill>
              <a:latin typeface="+mn-ea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DEEFE5C0-E030-32C2-9B30-AFA44A38B16E}"/>
              </a:ext>
            </a:extLst>
          </p:cNvPr>
          <p:cNvCxnSpPr>
            <a:cxnSpLocks/>
          </p:cNvCxnSpPr>
          <p:nvPr/>
        </p:nvCxnSpPr>
        <p:spPr>
          <a:xfrm>
            <a:off x="185361" y="582698"/>
            <a:ext cx="137060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7D11FB-7A22-6DC7-1A16-85A6CE45402E}"/>
              </a:ext>
            </a:extLst>
          </p:cNvPr>
          <p:cNvSpPr txBox="1"/>
          <p:nvPr/>
        </p:nvSpPr>
        <p:spPr>
          <a:xfrm>
            <a:off x="1992128" y="5079960"/>
            <a:ext cx="5112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발송대상 클릭 시        발송대상을 입력할 수 있는 팝업이 노출됩니다</a:t>
            </a:r>
            <a:r>
              <a:rPr lang="en-US" altLang="ko-KR" sz="1200" dirty="0"/>
              <a:t>.</a:t>
            </a:r>
            <a:r>
              <a:rPr lang="ko-KR" altLang="en-US" sz="1200" dirty="0"/>
              <a:t>  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FB2D3A6A-0F53-51A8-5F97-201C04E066F9}"/>
              </a:ext>
            </a:extLst>
          </p:cNvPr>
          <p:cNvSpPr/>
          <p:nvPr/>
        </p:nvSpPr>
        <p:spPr>
          <a:xfrm>
            <a:off x="1732731" y="5126882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0F0B3F94-80D8-DBC2-C15B-48D7CAED9947}"/>
              </a:ext>
            </a:extLst>
          </p:cNvPr>
          <p:cNvSpPr/>
          <p:nvPr/>
        </p:nvSpPr>
        <p:spPr>
          <a:xfrm>
            <a:off x="748521" y="1652141"/>
            <a:ext cx="3625768" cy="12648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7A1DF8A6-8110-91F8-C1F1-D01CA5FCE597}"/>
              </a:ext>
            </a:extLst>
          </p:cNvPr>
          <p:cNvSpPr/>
          <p:nvPr/>
        </p:nvSpPr>
        <p:spPr>
          <a:xfrm>
            <a:off x="1730596" y="5610585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9F13CA8-3DD4-92AD-470E-22AB1C792B4C}"/>
              </a:ext>
            </a:extLst>
          </p:cNvPr>
          <p:cNvSpPr txBox="1"/>
          <p:nvPr/>
        </p:nvSpPr>
        <p:spPr>
          <a:xfrm>
            <a:off x="2033430" y="5550665"/>
            <a:ext cx="2744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발송명단 제목을 입력할 수 있습니다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C7A7900F-8C3C-3C63-23DB-C7FF666AF13B}"/>
              </a:ext>
            </a:extLst>
          </p:cNvPr>
          <p:cNvSpPr/>
          <p:nvPr/>
        </p:nvSpPr>
        <p:spPr>
          <a:xfrm>
            <a:off x="827107" y="1585649"/>
            <a:ext cx="998504" cy="41819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633FAFDE-AC08-C8CC-4A65-63000DC0F595}"/>
              </a:ext>
            </a:extLst>
          </p:cNvPr>
          <p:cNvSpPr/>
          <p:nvPr/>
        </p:nvSpPr>
        <p:spPr>
          <a:xfrm>
            <a:off x="705100" y="1493345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xmlns="" id="{FD68A082-088F-7B8F-B816-A071853121C5}"/>
              </a:ext>
            </a:extLst>
          </p:cNvPr>
          <p:cNvCxnSpPr/>
          <p:nvPr/>
        </p:nvCxnSpPr>
        <p:spPr>
          <a:xfrm>
            <a:off x="1895475" y="1790646"/>
            <a:ext cx="32004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BCC3EF08-779D-4067-162D-7F9714C38712}"/>
              </a:ext>
            </a:extLst>
          </p:cNvPr>
          <p:cNvSpPr/>
          <p:nvPr/>
        </p:nvSpPr>
        <p:spPr>
          <a:xfrm>
            <a:off x="3363016" y="5126882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D8A75C5-C62B-CB87-6C15-60D536054CF5}"/>
              </a:ext>
            </a:extLst>
          </p:cNvPr>
          <p:cNvSpPr txBox="1"/>
          <p:nvPr/>
        </p:nvSpPr>
        <p:spPr>
          <a:xfrm>
            <a:off x="3282414" y="5073579"/>
            <a:ext cx="406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1-1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56248189-2027-31DB-AD76-4B96B911A6B8}"/>
              </a:ext>
            </a:extLst>
          </p:cNvPr>
          <p:cNvSpPr/>
          <p:nvPr/>
        </p:nvSpPr>
        <p:spPr>
          <a:xfrm>
            <a:off x="1747474" y="6101986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3</a:t>
            </a:r>
            <a:endParaRPr lang="ko-KR" altLang="en-US" sz="105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DA8C166-457A-E1CF-FD3F-341645BD86CE}"/>
              </a:ext>
            </a:extLst>
          </p:cNvPr>
          <p:cNvSpPr txBox="1"/>
          <p:nvPr/>
        </p:nvSpPr>
        <p:spPr>
          <a:xfrm>
            <a:off x="1974608" y="6048445"/>
            <a:ext cx="9783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사용을 체크할 시 우측 폼이 활성화 되며 학술대회 </a:t>
            </a:r>
            <a:r>
              <a:rPr lang="ko-KR" altLang="en-US" sz="1200" dirty="0" err="1"/>
              <a:t>세팅시</a:t>
            </a:r>
            <a:r>
              <a:rPr lang="ko-KR" altLang="en-US" sz="1200" dirty="0"/>
              <a:t> 작성했던 데이터가 노출되며 원하는 조건에 맞춰 사전등록한 인원이 </a:t>
            </a:r>
            <a:r>
              <a:rPr lang="ko-KR" altLang="en-US" sz="1200" dirty="0" err="1"/>
              <a:t>세팅됩니다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92617120-8071-1CBB-8054-ECF990042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24" y="719365"/>
            <a:ext cx="6169078" cy="67359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09CA92DD-8A1A-5842-CF8B-913670B05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896" y="1445226"/>
            <a:ext cx="6063860" cy="3107127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8D769C33-3D0C-9CF0-E114-FCE994F851EF}"/>
              </a:ext>
            </a:extLst>
          </p:cNvPr>
          <p:cNvSpPr/>
          <p:nvPr/>
        </p:nvSpPr>
        <p:spPr>
          <a:xfrm>
            <a:off x="5183552" y="1440254"/>
            <a:ext cx="6169077" cy="31121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433D62B9-64D1-BE51-2790-91E7984AA1BC}"/>
              </a:ext>
            </a:extLst>
          </p:cNvPr>
          <p:cNvSpPr/>
          <p:nvPr/>
        </p:nvSpPr>
        <p:spPr>
          <a:xfrm>
            <a:off x="5299101" y="2635306"/>
            <a:ext cx="430379" cy="107884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E8AC2DCD-0389-9925-7E34-FA59732E86C8}"/>
              </a:ext>
            </a:extLst>
          </p:cNvPr>
          <p:cNvSpPr/>
          <p:nvPr/>
        </p:nvSpPr>
        <p:spPr>
          <a:xfrm>
            <a:off x="5514290" y="2003841"/>
            <a:ext cx="5748466" cy="25419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CB64B386-D7FF-4E53-2C97-F570C1E25E63}"/>
              </a:ext>
            </a:extLst>
          </p:cNvPr>
          <p:cNvSpPr/>
          <p:nvPr/>
        </p:nvSpPr>
        <p:spPr>
          <a:xfrm>
            <a:off x="5226440" y="2550347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3</a:t>
            </a:r>
            <a:endParaRPr lang="ko-KR" altLang="en-US" sz="1050" b="1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D66BD8F1-A6AB-6101-94F5-5B3A52265A0C}"/>
              </a:ext>
            </a:extLst>
          </p:cNvPr>
          <p:cNvSpPr/>
          <p:nvPr/>
        </p:nvSpPr>
        <p:spPr>
          <a:xfrm>
            <a:off x="5022515" y="1340826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7F5832F-B997-E3B1-E0CA-18B566CD6A9A}"/>
              </a:ext>
            </a:extLst>
          </p:cNvPr>
          <p:cNvSpPr txBox="1"/>
          <p:nvPr/>
        </p:nvSpPr>
        <p:spPr>
          <a:xfrm>
            <a:off x="4941913" y="1287523"/>
            <a:ext cx="406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1-1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6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040904-A504-B804-A26F-F94E2CF87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17AD5DE3-7934-EA60-1453-8AABD2B3FF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343E08E4-AF2D-EE29-A124-D6C2543400AF}"/>
              </a:ext>
            </a:extLst>
          </p:cNvPr>
          <p:cNvSpPr/>
          <p:nvPr/>
        </p:nvSpPr>
        <p:spPr>
          <a:xfrm>
            <a:off x="4541970" y="3061079"/>
            <a:ext cx="2791149" cy="735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srgbClr val="1F519C"/>
                </a:solidFill>
                <a:latin typeface="+mn-ea"/>
              </a:rPr>
              <a:t>교육 등록하기</a:t>
            </a:r>
            <a:endParaRPr lang="en-US" altLang="ko-KR" sz="3200" b="1" dirty="0">
              <a:solidFill>
                <a:srgbClr val="1F519C"/>
              </a:solidFill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B82D7094-8A9F-32F4-B06D-CECEA1E06B47}"/>
              </a:ext>
            </a:extLst>
          </p:cNvPr>
          <p:cNvSpPr/>
          <p:nvPr/>
        </p:nvSpPr>
        <p:spPr>
          <a:xfrm>
            <a:off x="5444462" y="2137749"/>
            <a:ext cx="9861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dirty="0">
                <a:solidFill>
                  <a:srgbClr val="1F519C"/>
                </a:solidFill>
                <a:latin typeface="+mn-ea"/>
              </a:rPr>
              <a:t>01</a:t>
            </a:r>
            <a:endParaRPr lang="ko-KR" altLang="en-US" sz="5400" dirty="0">
              <a:solidFill>
                <a:srgbClr val="1F519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2EE311-B14F-7C03-E8A6-04F2E010B8AC}"/>
              </a:ext>
            </a:extLst>
          </p:cNvPr>
          <p:cNvSpPr txBox="1"/>
          <p:nvPr/>
        </p:nvSpPr>
        <p:spPr>
          <a:xfrm>
            <a:off x="2580237" y="4037620"/>
            <a:ext cx="746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※ </a:t>
            </a:r>
            <a:r>
              <a:rPr lang="ko-KR" altLang="en-US" sz="1400" dirty="0"/>
              <a:t>해당 교육 등록은 사용자페이지에 교육을 개설하기 위한 페이지 이용 가이드라인입니다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3676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E963659-EAB3-69C9-3D5D-56BDBEF63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49FDA5E6-BB68-2DD0-1DDC-76D7CF7B5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63" y="700555"/>
            <a:ext cx="11595462" cy="3862461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EFDE4970-89F7-048E-3FF8-B32E5722D4A6}"/>
              </a:ext>
            </a:extLst>
          </p:cNvPr>
          <p:cNvSpPr/>
          <p:nvPr/>
        </p:nvSpPr>
        <p:spPr>
          <a:xfrm>
            <a:off x="1235351" y="4818904"/>
            <a:ext cx="10400563" cy="197242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380904-AC8F-60A9-00F0-4CCFFA08750D}"/>
              </a:ext>
            </a:extLst>
          </p:cNvPr>
          <p:cNvSpPr txBox="1"/>
          <p:nvPr/>
        </p:nvSpPr>
        <p:spPr>
          <a:xfrm>
            <a:off x="255606" y="143302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kern="0" dirty="0">
                <a:solidFill>
                  <a:srgbClr val="1F519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메일 안내</a:t>
            </a:r>
            <a:endParaRPr lang="ko-KR" altLang="en-US" sz="2000" b="1" dirty="0">
              <a:solidFill>
                <a:srgbClr val="093079"/>
              </a:solidFill>
              <a:latin typeface="+mn-ea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8375C959-5426-03DE-FD86-D568FD9AA626}"/>
              </a:ext>
            </a:extLst>
          </p:cNvPr>
          <p:cNvCxnSpPr>
            <a:cxnSpLocks/>
          </p:cNvCxnSpPr>
          <p:nvPr/>
        </p:nvCxnSpPr>
        <p:spPr>
          <a:xfrm>
            <a:off x="255606" y="573237"/>
            <a:ext cx="1300356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CD008EC-7D10-FA18-CE25-149A99D97018}"/>
              </a:ext>
            </a:extLst>
          </p:cNvPr>
          <p:cNvSpPr txBox="1"/>
          <p:nvPr/>
        </p:nvSpPr>
        <p:spPr>
          <a:xfrm>
            <a:off x="2060797" y="5059800"/>
            <a:ext cx="4556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발송대상 설정 후 클릭 시 우측으로 메일 발송 폼이 노출됩니다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B31EE49E-5466-09C3-8FBE-F070F27F44E1}"/>
              </a:ext>
            </a:extLst>
          </p:cNvPr>
          <p:cNvSpPr/>
          <p:nvPr/>
        </p:nvSpPr>
        <p:spPr>
          <a:xfrm>
            <a:off x="1801400" y="5106722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4</a:t>
            </a:r>
            <a:endParaRPr lang="ko-KR" altLang="en-US" sz="1050" b="1" dirty="0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3DE009A1-E8E7-82E5-5E68-9D014D12B904}"/>
              </a:ext>
            </a:extLst>
          </p:cNvPr>
          <p:cNvSpPr/>
          <p:nvPr/>
        </p:nvSpPr>
        <p:spPr>
          <a:xfrm>
            <a:off x="1801400" y="5575028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5</a:t>
            </a:r>
            <a:endParaRPr lang="ko-KR" altLang="en-US" sz="105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CEE1822-92C9-B22D-3F5C-5BDE8BAE58B5}"/>
              </a:ext>
            </a:extLst>
          </p:cNvPr>
          <p:cNvSpPr txBox="1"/>
          <p:nvPr/>
        </p:nvSpPr>
        <p:spPr>
          <a:xfrm>
            <a:off x="2107011" y="5528303"/>
            <a:ext cx="6841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발신자</a:t>
            </a:r>
            <a:r>
              <a:rPr lang="en-US" altLang="ko-KR" sz="1200" dirty="0"/>
              <a:t>, </a:t>
            </a:r>
            <a:r>
              <a:rPr lang="ko-KR" altLang="en-US" sz="1200" dirty="0"/>
              <a:t>발신메일</a:t>
            </a:r>
            <a:r>
              <a:rPr lang="en-US" altLang="ko-KR" sz="1200" dirty="0"/>
              <a:t>, </a:t>
            </a:r>
            <a:r>
              <a:rPr lang="ko-KR" altLang="en-US" sz="1200" dirty="0"/>
              <a:t>발송제목을 입력 및 변경 할 수 있으며 메일 발송 시 해당제목으로 발송됩니다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1E504B2C-2011-9AA1-81AE-0C3870349476}"/>
              </a:ext>
            </a:extLst>
          </p:cNvPr>
          <p:cNvSpPr/>
          <p:nvPr/>
        </p:nvSpPr>
        <p:spPr>
          <a:xfrm>
            <a:off x="1027788" y="1378423"/>
            <a:ext cx="876499" cy="23841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1D2E6251-119B-53EB-D430-DC779C390E6A}"/>
              </a:ext>
            </a:extLst>
          </p:cNvPr>
          <p:cNvSpPr/>
          <p:nvPr/>
        </p:nvSpPr>
        <p:spPr>
          <a:xfrm>
            <a:off x="905784" y="1348867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4</a:t>
            </a:r>
            <a:endParaRPr lang="ko-KR" altLang="en-US" sz="105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4ECA3FA7-0807-4544-E933-D1ECAB4FA09E}"/>
              </a:ext>
            </a:extLst>
          </p:cNvPr>
          <p:cNvSpPr/>
          <p:nvPr/>
        </p:nvSpPr>
        <p:spPr>
          <a:xfrm>
            <a:off x="147144" y="678307"/>
            <a:ext cx="11655882" cy="408864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5964766D-782E-D806-D3C5-827A025BDB5D}"/>
              </a:ext>
            </a:extLst>
          </p:cNvPr>
          <p:cNvSpPr/>
          <p:nvPr/>
        </p:nvSpPr>
        <p:spPr>
          <a:xfrm>
            <a:off x="3496172" y="3090280"/>
            <a:ext cx="5114428" cy="161454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FF4F72C2-2803-4F0B-3BAD-DE6B92A20B08}"/>
              </a:ext>
            </a:extLst>
          </p:cNvPr>
          <p:cNvSpPr/>
          <p:nvPr/>
        </p:nvSpPr>
        <p:spPr>
          <a:xfrm>
            <a:off x="4519754" y="1248388"/>
            <a:ext cx="4027388" cy="73946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8FA36742-23DA-6B42-B23B-909E788E5B47}"/>
              </a:ext>
            </a:extLst>
          </p:cNvPr>
          <p:cNvSpPr/>
          <p:nvPr/>
        </p:nvSpPr>
        <p:spPr>
          <a:xfrm>
            <a:off x="3409159" y="3070703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6</a:t>
            </a:r>
            <a:endParaRPr lang="ko-KR" altLang="en-US" sz="1050" b="1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7C0AB432-BE32-DB85-286E-AEB4BA42E6E2}"/>
              </a:ext>
            </a:extLst>
          </p:cNvPr>
          <p:cNvSpPr/>
          <p:nvPr/>
        </p:nvSpPr>
        <p:spPr>
          <a:xfrm>
            <a:off x="4338825" y="1137452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5</a:t>
            </a:r>
            <a:endParaRPr lang="ko-KR" altLang="en-US" sz="1050" b="1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8C808725-CE3D-F704-082B-51B4A0F0944B}"/>
              </a:ext>
            </a:extLst>
          </p:cNvPr>
          <p:cNvSpPr/>
          <p:nvPr/>
        </p:nvSpPr>
        <p:spPr>
          <a:xfrm>
            <a:off x="1801282" y="6017799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6</a:t>
            </a:r>
            <a:endParaRPr lang="ko-KR" altLang="en-US" sz="105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29DD040-CDD5-44C4-8471-CA89C02D9697}"/>
              </a:ext>
            </a:extLst>
          </p:cNvPr>
          <p:cNvSpPr txBox="1"/>
          <p:nvPr/>
        </p:nvSpPr>
        <p:spPr>
          <a:xfrm>
            <a:off x="2094943" y="5964259"/>
            <a:ext cx="8015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내용을 입력할 수 있으며 상단 코드를 사용하여 입력하면 발송 대상이 입력한 사전등록 정보에 맞게 발송됩니다</a:t>
            </a:r>
            <a:r>
              <a:rPr lang="en-US" altLang="ko-KR" sz="1200" dirty="0"/>
              <a:t>.</a:t>
            </a:r>
            <a:r>
              <a:rPr lang="ko-KR" altLang="en-US" sz="1200" dirty="0"/>
              <a:t>  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E1CB2E20-EF39-E163-98E7-4FBCCBF47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171" y="3135659"/>
            <a:ext cx="1556865" cy="151025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370C262E-2AD0-18C8-DDA8-060ADCC06707}"/>
              </a:ext>
            </a:extLst>
          </p:cNvPr>
          <p:cNvSpPr/>
          <p:nvPr/>
        </p:nvSpPr>
        <p:spPr>
          <a:xfrm>
            <a:off x="8778479" y="1176283"/>
            <a:ext cx="2857435" cy="170979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49A39B55-7235-9778-6CF2-DD9587982513}"/>
              </a:ext>
            </a:extLst>
          </p:cNvPr>
          <p:cNvSpPr/>
          <p:nvPr/>
        </p:nvSpPr>
        <p:spPr>
          <a:xfrm>
            <a:off x="1801282" y="6434065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7</a:t>
            </a:r>
            <a:endParaRPr lang="ko-KR" altLang="en-US" sz="105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14F789-7FF0-45E8-AEE0-E94FD73AD2DD}"/>
              </a:ext>
            </a:extLst>
          </p:cNvPr>
          <p:cNvSpPr txBox="1"/>
          <p:nvPr/>
        </p:nvSpPr>
        <p:spPr>
          <a:xfrm>
            <a:off x="2084072" y="6380525"/>
            <a:ext cx="5072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설정한 발송대상이 노출되며 문자는 개별</a:t>
            </a:r>
            <a:r>
              <a:rPr lang="en-US" altLang="ko-KR" sz="1200" dirty="0"/>
              <a:t>, </a:t>
            </a:r>
            <a:r>
              <a:rPr lang="ko-KR" altLang="en-US" sz="1200" dirty="0"/>
              <a:t>전체로 발송 할 수 있습니다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2579F306-D4DC-B410-4E41-3AA1C29390EB}"/>
              </a:ext>
            </a:extLst>
          </p:cNvPr>
          <p:cNvSpPr/>
          <p:nvPr/>
        </p:nvSpPr>
        <p:spPr>
          <a:xfrm>
            <a:off x="8901345" y="-2906226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6</a:t>
            </a:r>
            <a:endParaRPr lang="ko-KR" altLang="en-US" sz="1050" b="1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30A26C98-6320-0DAB-2409-1BD43F7EA23F}"/>
              </a:ext>
            </a:extLst>
          </p:cNvPr>
          <p:cNvSpPr/>
          <p:nvPr/>
        </p:nvSpPr>
        <p:spPr>
          <a:xfrm>
            <a:off x="8651016" y="1131904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7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6277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4CB387-8ACA-4564-357B-F07000C8C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E3E390F9-839C-377A-5FC2-23697D0BE2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C4AB752B-6A89-5A41-2786-CD7C541D6E28}"/>
              </a:ext>
            </a:extLst>
          </p:cNvPr>
          <p:cNvSpPr/>
          <p:nvPr/>
        </p:nvSpPr>
        <p:spPr>
          <a:xfrm>
            <a:off x="5110794" y="2693158"/>
            <a:ext cx="1736373" cy="735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>
                <a:solidFill>
                  <a:srgbClr val="1F519C"/>
                </a:solidFill>
                <a:latin typeface="+mn-ea"/>
              </a:rPr>
              <a:t>QR</a:t>
            </a:r>
            <a:r>
              <a:rPr lang="ko-KR" altLang="en-US" sz="3200" b="1" dirty="0">
                <a:solidFill>
                  <a:srgbClr val="1F519C"/>
                </a:solidFill>
                <a:latin typeface="+mn-ea"/>
              </a:rPr>
              <a:t> 안내</a:t>
            </a:r>
            <a:endParaRPr lang="en-US" altLang="ko-KR" sz="3200" b="1" dirty="0">
              <a:solidFill>
                <a:srgbClr val="1F519C"/>
              </a:solidFill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8C5FF5CF-DF2E-B731-37B0-954D13AC8AC2}"/>
              </a:ext>
            </a:extLst>
          </p:cNvPr>
          <p:cNvSpPr/>
          <p:nvPr/>
        </p:nvSpPr>
        <p:spPr>
          <a:xfrm>
            <a:off x="5642104" y="1769828"/>
            <a:ext cx="9861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dirty="0">
                <a:solidFill>
                  <a:srgbClr val="1F519C"/>
                </a:solidFill>
                <a:latin typeface="+mn-ea"/>
              </a:rPr>
              <a:t>09</a:t>
            </a:r>
            <a:endParaRPr lang="ko-KR" altLang="en-US" sz="5400" dirty="0">
              <a:solidFill>
                <a:srgbClr val="1F51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58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2BC768F-4D04-AC95-DBF1-81487A017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549B71ED-D150-ACE3-D1C5-F2764C79D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56" y="934512"/>
            <a:ext cx="5321329" cy="50584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2857DF2E-ECF2-A968-F719-B64DE546EED5}"/>
              </a:ext>
            </a:extLst>
          </p:cNvPr>
          <p:cNvSpPr/>
          <p:nvPr/>
        </p:nvSpPr>
        <p:spPr>
          <a:xfrm>
            <a:off x="7231083" y="1142830"/>
            <a:ext cx="4766434" cy="494358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0B2B29-0BA2-E24F-2E3C-4836AD72CA63}"/>
              </a:ext>
            </a:extLst>
          </p:cNvPr>
          <p:cNvSpPr txBox="1"/>
          <p:nvPr/>
        </p:nvSpPr>
        <p:spPr>
          <a:xfrm>
            <a:off x="255606" y="143302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kern="0" dirty="0">
                <a:solidFill>
                  <a:srgbClr val="1F519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QR</a:t>
            </a:r>
            <a:r>
              <a:rPr lang="ko-KR" altLang="en-US" sz="2000" b="1" kern="0" dirty="0">
                <a:solidFill>
                  <a:srgbClr val="1F519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  <a:endParaRPr lang="ko-KR" altLang="en-US" sz="2000" b="1" dirty="0">
              <a:solidFill>
                <a:srgbClr val="093079"/>
              </a:solidFill>
              <a:latin typeface="+mn-ea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04A1D154-75DD-0690-C713-1223A7576312}"/>
              </a:ext>
            </a:extLst>
          </p:cNvPr>
          <p:cNvCxnSpPr>
            <a:cxnSpLocks/>
          </p:cNvCxnSpPr>
          <p:nvPr/>
        </p:nvCxnSpPr>
        <p:spPr>
          <a:xfrm>
            <a:off x="184972" y="630971"/>
            <a:ext cx="1225117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59CBECB-6623-8CED-61C4-D25F434C1D85}"/>
              </a:ext>
            </a:extLst>
          </p:cNvPr>
          <p:cNvSpPr txBox="1"/>
          <p:nvPr/>
        </p:nvSpPr>
        <p:spPr>
          <a:xfrm>
            <a:off x="7630700" y="1714666"/>
            <a:ext cx="3919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학술대회 </a:t>
            </a:r>
            <a:r>
              <a:rPr lang="ko-KR" altLang="en-US" sz="1200" dirty="0" err="1"/>
              <a:t>진행시</a:t>
            </a:r>
            <a:r>
              <a:rPr lang="ko-KR" altLang="en-US" sz="1200" dirty="0"/>
              <a:t> 상단 행사 스캔 </a:t>
            </a:r>
            <a:r>
              <a:rPr lang="en-US" altLang="ko-KR" sz="1200" dirty="0"/>
              <a:t>QR </a:t>
            </a:r>
            <a:r>
              <a:rPr lang="ko-KR" altLang="en-US" sz="1200" dirty="0"/>
              <a:t>선택 </a:t>
            </a:r>
            <a:r>
              <a:rPr lang="ko-KR" altLang="en-US" sz="1200" dirty="0" err="1"/>
              <a:t>출결관리</a:t>
            </a:r>
            <a:r>
              <a:rPr lang="ko-KR" altLang="en-US" sz="1200" dirty="0"/>
              <a:t> </a:t>
            </a:r>
            <a:endParaRPr lang="en-US" altLang="ko-KR" sz="1200" dirty="0"/>
          </a:p>
          <a:p>
            <a:r>
              <a:rPr lang="ko-KR" altLang="en-US" sz="1200" dirty="0"/>
              <a:t>리스트가 노출됩니다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446FB7F2-3D31-7AD7-4E82-D20BA16ADF77}"/>
              </a:ext>
            </a:extLst>
          </p:cNvPr>
          <p:cNvSpPr/>
          <p:nvPr/>
        </p:nvSpPr>
        <p:spPr>
          <a:xfrm>
            <a:off x="5763678" y="688927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865DC3C8-F6D5-46FA-ECF2-815B10B8EB72}"/>
              </a:ext>
            </a:extLst>
          </p:cNvPr>
          <p:cNvSpPr/>
          <p:nvPr/>
        </p:nvSpPr>
        <p:spPr>
          <a:xfrm>
            <a:off x="7339950" y="2431205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EBD2683-58AA-F499-8E5B-97D1164A28A2}"/>
              </a:ext>
            </a:extLst>
          </p:cNvPr>
          <p:cNvSpPr txBox="1"/>
          <p:nvPr/>
        </p:nvSpPr>
        <p:spPr>
          <a:xfrm>
            <a:off x="7583962" y="2394164"/>
            <a:ext cx="335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진료과에서 현재 진행중인 학술대회 리스트가 노출됩니다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80951A59-B19C-9B5A-209B-B2FFC2166139}"/>
              </a:ext>
            </a:extLst>
          </p:cNvPr>
          <p:cNvSpPr/>
          <p:nvPr/>
        </p:nvSpPr>
        <p:spPr>
          <a:xfrm>
            <a:off x="5244801" y="972911"/>
            <a:ext cx="431793" cy="16991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xmlns="" id="{B5954C3D-47F9-3261-0D15-7DAC879B1BC2}"/>
              </a:ext>
            </a:extLst>
          </p:cNvPr>
          <p:cNvCxnSpPr>
            <a:cxnSpLocks/>
          </p:cNvCxnSpPr>
          <p:nvPr/>
        </p:nvCxnSpPr>
        <p:spPr>
          <a:xfrm>
            <a:off x="3810795" y="2870505"/>
            <a:ext cx="6616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1AED518E-6201-88E6-0525-4AB49DB5AB5B}"/>
              </a:ext>
            </a:extLst>
          </p:cNvPr>
          <p:cNvSpPr/>
          <p:nvPr/>
        </p:nvSpPr>
        <p:spPr>
          <a:xfrm>
            <a:off x="7339950" y="3086217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3</a:t>
            </a:r>
            <a:endParaRPr lang="ko-KR" altLang="en-US" sz="105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C408FC4-3BD2-EAAA-BD8C-21AA0471D61F}"/>
              </a:ext>
            </a:extLst>
          </p:cNvPr>
          <p:cNvSpPr txBox="1"/>
          <p:nvPr/>
        </p:nvSpPr>
        <p:spPr>
          <a:xfrm>
            <a:off x="7603074" y="3032676"/>
            <a:ext cx="43236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QR </a:t>
            </a:r>
            <a:r>
              <a:rPr lang="ko-KR" altLang="en-US" sz="1200" dirty="0"/>
              <a:t>카메라 폼에 사용자들이 가지고 있는 </a:t>
            </a:r>
            <a:r>
              <a:rPr lang="en-US" altLang="ko-KR" sz="1200" dirty="0"/>
              <a:t>QR</a:t>
            </a:r>
            <a:r>
              <a:rPr lang="ko-KR" altLang="en-US" sz="1200" dirty="0"/>
              <a:t> 스캔 시 </a:t>
            </a:r>
            <a:endParaRPr lang="en-US" altLang="ko-KR" sz="1200" dirty="0"/>
          </a:p>
          <a:p>
            <a:r>
              <a:rPr lang="ko-KR" altLang="en-US" sz="1200" dirty="0"/>
              <a:t>사용자의 입장시간</a:t>
            </a:r>
            <a:r>
              <a:rPr lang="en-US" altLang="ko-KR" sz="1200" dirty="0"/>
              <a:t>. </a:t>
            </a:r>
            <a:r>
              <a:rPr lang="ko-KR" altLang="en-US" sz="1200" dirty="0"/>
              <a:t>퇴장시간</a:t>
            </a:r>
            <a:r>
              <a:rPr lang="en-US" altLang="ko-KR" sz="1200" dirty="0"/>
              <a:t>, </a:t>
            </a:r>
            <a:r>
              <a:rPr lang="ko-KR" altLang="en-US" sz="1200" dirty="0"/>
              <a:t>평점제외 시간이 자동으로</a:t>
            </a:r>
            <a:endParaRPr lang="en-US" altLang="ko-KR" sz="1200" dirty="0"/>
          </a:p>
          <a:p>
            <a:r>
              <a:rPr lang="ko-KR" altLang="en-US" sz="1200" dirty="0"/>
              <a:t>체크되어 명단관리 </a:t>
            </a:r>
            <a:r>
              <a:rPr lang="en-US" altLang="ko-KR" sz="1200" dirty="0"/>
              <a:t>&gt; </a:t>
            </a:r>
            <a:r>
              <a:rPr lang="ko-KR" altLang="en-US" sz="1200" dirty="0"/>
              <a:t>입출기록에 노출됩니다</a:t>
            </a:r>
            <a:r>
              <a:rPr lang="en-US" altLang="ko-KR" sz="1200" dirty="0"/>
              <a:t>.</a:t>
            </a:r>
          </a:p>
          <a:p>
            <a:endParaRPr lang="en-US" altLang="ko-KR" sz="1200" dirty="0"/>
          </a:p>
          <a:p>
            <a:r>
              <a:rPr lang="ko-KR" altLang="en-US" sz="1200" dirty="0"/>
              <a:t>또한 미 입금 시 혹은 사전등록 완료자가 아닐 시</a:t>
            </a:r>
            <a:endParaRPr lang="en-US" altLang="ko-KR" sz="1200" dirty="0"/>
          </a:p>
          <a:p>
            <a:r>
              <a:rPr lang="en-US" altLang="ko-KR" sz="1200" dirty="0"/>
              <a:t>QR </a:t>
            </a:r>
            <a:r>
              <a:rPr lang="ko-KR" altLang="en-US" sz="1200" dirty="0"/>
              <a:t>시간체크가 이루어지지 않으며 화면에 각각 </a:t>
            </a:r>
            <a:endParaRPr lang="en-US" altLang="ko-KR" sz="1200" dirty="0"/>
          </a:p>
          <a:p>
            <a:r>
              <a:rPr lang="ko-KR" altLang="en-US" sz="1200" dirty="0"/>
              <a:t>해당 사유가 노출됩니다</a:t>
            </a:r>
            <a:r>
              <a:rPr lang="en-US" altLang="ko-KR" sz="1200" dirty="0"/>
              <a:t>.</a:t>
            </a:r>
            <a:r>
              <a:rPr lang="ko-KR" altLang="en-US" sz="1200" dirty="0"/>
              <a:t>  </a:t>
            </a:r>
            <a:endParaRPr lang="en-US" altLang="ko-KR" sz="1200" dirty="0"/>
          </a:p>
          <a:p>
            <a:r>
              <a:rPr lang="ko-KR" altLang="en-US" sz="1200" dirty="0"/>
              <a:t>미 입금 시 현장 입금 완료 후 입금완료 변경 후 시간체크가 </a:t>
            </a:r>
            <a:endParaRPr lang="en-US" altLang="ko-KR" sz="1200" dirty="0"/>
          </a:p>
          <a:p>
            <a:r>
              <a:rPr lang="ko-KR" altLang="en-US" sz="1200" dirty="0"/>
              <a:t>가능하며</a:t>
            </a:r>
            <a:endParaRPr lang="en-US" altLang="ko-KR" sz="1200" dirty="0"/>
          </a:p>
          <a:p>
            <a:r>
              <a:rPr lang="ko-KR" altLang="en-US" sz="1200" dirty="0"/>
              <a:t>미등록시 현장등록 및 입금 완료 후 시간체크가 가능합니다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492F6B87-2EEE-F981-8185-FD0897115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189" y="1440352"/>
            <a:ext cx="2341053" cy="2101682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9DB5CD88-358F-CBCD-DF98-F90BF5993085}"/>
              </a:ext>
            </a:extLst>
          </p:cNvPr>
          <p:cNvSpPr/>
          <p:nvPr/>
        </p:nvSpPr>
        <p:spPr>
          <a:xfrm>
            <a:off x="2179113" y="1478563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9E9792EB-AF6D-0C1F-91D7-AECC8712A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56" y="3946273"/>
            <a:ext cx="5748466" cy="2523623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xmlns="" id="{C7A69CB3-4DF1-8D4C-88B8-6FFA7FA4FDA7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5678891" y="958270"/>
            <a:ext cx="364769" cy="684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309DD354-461E-D42C-4048-16DB8958B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660" y="815395"/>
            <a:ext cx="828675" cy="28575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AFD7639F-8E6B-60AE-9AA5-46A1E6184319}"/>
              </a:ext>
            </a:extLst>
          </p:cNvPr>
          <p:cNvSpPr/>
          <p:nvPr/>
        </p:nvSpPr>
        <p:spPr>
          <a:xfrm>
            <a:off x="571113" y="3785519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3</a:t>
            </a:r>
            <a:endParaRPr lang="ko-KR" altLang="en-US" sz="1050" b="1" dirty="0"/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xmlns="" id="{F851CAE8-E088-0E79-747F-18F1677B47E5}"/>
              </a:ext>
            </a:extLst>
          </p:cNvPr>
          <p:cNvCxnSpPr>
            <a:cxnSpLocks/>
          </p:cNvCxnSpPr>
          <p:nvPr/>
        </p:nvCxnSpPr>
        <p:spPr>
          <a:xfrm>
            <a:off x="3473356" y="1506362"/>
            <a:ext cx="0" cy="151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xmlns="" id="{641D50DE-E4D5-82C6-91D2-C051F38E3908}"/>
              </a:ext>
            </a:extLst>
          </p:cNvPr>
          <p:cNvCxnSpPr>
            <a:cxnSpLocks/>
          </p:cNvCxnSpPr>
          <p:nvPr/>
        </p:nvCxnSpPr>
        <p:spPr>
          <a:xfrm>
            <a:off x="3305665" y="3718928"/>
            <a:ext cx="0" cy="151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57CDF839-9BC7-8CB8-AE5A-C2FFEBF3EB4D}"/>
              </a:ext>
            </a:extLst>
          </p:cNvPr>
          <p:cNvSpPr/>
          <p:nvPr/>
        </p:nvSpPr>
        <p:spPr>
          <a:xfrm>
            <a:off x="7339950" y="1860539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203314D-708B-E606-55B8-E3DABFA1AD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5961" y="5194762"/>
            <a:ext cx="1390844" cy="847843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6F6040A6-52BC-AB3D-CBA5-354167B8B39D}"/>
              </a:ext>
            </a:extLst>
          </p:cNvPr>
          <p:cNvSpPr/>
          <p:nvPr/>
        </p:nvSpPr>
        <p:spPr>
          <a:xfrm>
            <a:off x="5169199" y="5123125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746DAC-89D7-F4E4-6BED-BA0683F6DF57}"/>
              </a:ext>
            </a:extLst>
          </p:cNvPr>
          <p:cNvSpPr txBox="1"/>
          <p:nvPr/>
        </p:nvSpPr>
        <p:spPr>
          <a:xfrm>
            <a:off x="5098376" y="5071651"/>
            <a:ext cx="788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3-1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39F7CAD3-D5D2-60CF-9453-DD28A735C10C}"/>
              </a:ext>
            </a:extLst>
          </p:cNvPr>
          <p:cNvSpPr/>
          <p:nvPr/>
        </p:nvSpPr>
        <p:spPr>
          <a:xfrm>
            <a:off x="7339950" y="5148515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FAEC1A-1431-44A3-0D9A-18053B179ABE}"/>
              </a:ext>
            </a:extLst>
          </p:cNvPr>
          <p:cNvSpPr txBox="1"/>
          <p:nvPr/>
        </p:nvSpPr>
        <p:spPr>
          <a:xfrm>
            <a:off x="7269127" y="5097041"/>
            <a:ext cx="788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3-1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4FEEC7E-DAF1-0807-6908-FE42A030C70D}"/>
              </a:ext>
            </a:extLst>
          </p:cNvPr>
          <p:cNvSpPr txBox="1"/>
          <p:nvPr/>
        </p:nvSpPr>
        <p:spPr>
          <a:xfrm>
            <a:off x="7654785" y="5148515"/>
            <a:ext cx="4322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교육 등록 시 출결 시스템에서 체류시간</a:t>
            </a:r>
            <a:r>
              <a:rPr lang="en-US" altLang="ko-KR" sz="1200" dirty="0"/>
              <a:t>+ </a:t>
            </a:r>
            <a:r>
              <a:rPr lang="ko-KR" altLang="en-US" sz="1200" dirty="0"/>
              <a:t>평점 노출 선택 후</a:t>
            </a:r>
            <a:endParaRPr lang="en-US" altLang="ko-KR" sz="1200" dirty="0"/>
          </a:p>
          <a:p>
            <a:r>
              <a:rPr lang="ko-KR" altLang="en-US" sz="1200" dirty="0"/>
              <a:t>입</a:t>
            </a:r>
            <a:r>
              <a:rPr lang="en-US" altLang="ko-KR" sz="1200" dirty="0"/>
              <a:t>/</a:t>
            </a:r>
            <a:r>
              <a:rPr lang="ko-KR" altLang="en-US" sz="1200" dirty="0"/>
              <a:t>퇴장 시</a:t>
            </a:r>
            <a:r>
              <a:rPr lang="en-US" altLang="ko-KR" sz="1200" dirty="0"/>
              <a:t> </a:t>
            </a:r>
            <a:r>
              <a:rPr lang="ko-KR" altLang="en-US" sz="1200" dirty="0"/>
              <a:t>체류시간과 평점이 동시에 노출됩니다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2195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4CB387-8ACA-4564-357B-F07000C8C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E3E390F9-839C-377A-5FC2-23697D0BE268}"/>
              </a:ext>
            </a:extLst>
          </p:cNvPr>
          <p:cNvSpPr/>
          <p:nvPr/>
        </p:nvSpPr>
        <p:spPr>
          <a:xfrm>
            <a:off x="39187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C4AB752B-6A89-5A41-2786-CD7C541D6E28}"/>
              </a:ext>
            </a:extLst>
          </p:cNvPr>
          <p:cNvSpPr/>
          <p:nvPr/>
        </p:nvSpPr>
        <p:spPr>
          <a:xfrm>
            <a:off x="4184973" y="2693158"/>
            <a:ext cx="39004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b="1" dirty="0" smtClean="0">
                <a:solidFill>
                  <a:srgbClr val="1F519C"/>
                </a:solidFill>
                <a:latin typeface="+mn-ea"/>
              </a:rPr>
              <a:t>명찰 및 영수증 출력</a:t>
            </a:r>
            <a:endParaRPr lang="en-US" altLang="ko-KR" sz="3200" b="1" dirty="0">
              <a:solidFill>
                <a:srgbClr val="1F519C"/>
              </a:solidFill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8C5FF5CF-DF2E-B731-37B0-954D13AC8AC2}"/>
              </a:ext>
            </a:extLst>
          </p:cNvPr>
          <p:cNvSpPr/>
          <p:nvPr/>
        </p:nvSpPr>
        <p:spPr>
          <a:xfrm>
            <a:off x="5642104" y="1769828"/>
            <a:ext cx="9861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dirty="0" smtClean="0">
                <a:solidFill>
                  <a:srgbClr val="1F519C"/>
                </a:solidFill>
                <a:latin typeface="+mn-ea"/>
              </a:rPr>
              <a:t>10</a:t>
            </a:r>
            <a:endParaRPr lang="ko-KR" altLang="en-US" sz="5400" dirty="0">
              <a:solidFill>
                <a:srgbClr val="1F51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21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2BC768F-4D04-AC95-DBF1-81487A017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481" y="3931163"/>
            <a:ext cx="5836142" cy="260543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13" y="969640"/>
            <a:ext cx="5842510" cy="2623916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2857DF2E-ECF2-A968-F719-B64DE546EED5}"/>
              </a:ext>
            </a:extLst>
          </p:cNvPr>
          <p:cNvSpPr/>
          <p:nvPr/>
        </p:nvSpPr>
        <p:spPr>
          <a:xfrm>
            <a:off x="7231083" y="1142830"/>
            <a:ext cx="4766434" cy="494358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0B2B29-0BA2-E24F-2E3C-4836AD72CA63}"/>
              </a:ext>
            </a:extLst>
          </p:cNvPr>
          <p:cNvSpPr txBox="1"/>
          <p:nvPr/>
        </p:nvSpPr>
        <p:spPr>
          <a:xfrm>
            <a:off x="255606" y="143302"/>
            <a:ext cx="250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kern="0" dirty="0" smtClean="0">
                <a:solidFill>
                  <a:srgbClr val="1F519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명찰 및 영수증 출력</a:t>
            </a:r>
            <a:endParaRPr lang="ko-KR" altLang="en-US" sz="2000" b="1" dirty="0">
              <a:solidFill>
                <a:srgbClr val="093079"/>
              </a:solidFill>
              <a:latin typeface="+mn-ea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04A1D154-75DD-0690-C713-1223A7576312}"/>
              </a:ext>
            </a:extLst>
          </p:cNvPr>
          <p:cNvCxnSpPr>
            <a:cxnSpLocks/>
          </p:cNvCxnSpPr>
          <p:nvPr/>
        </p:nvCxnSpPr>
        <p:spPr>
          <a:xfrm>
            <a:off x="184972" y="630971"/>
            <a:ext cx="1225117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59CBECB-6623-8CED-61C4-D25F434C1D85}"/>
              </a:ext>
            </a:extLst>
          </p:cNvPr>
          <p:cNvSpPr txBox="1"/>
          <p:nvPr/>
        </p:nvSpPr>
        <p:spPr>
          <a:xfrm>
            <a:off x="7603074" y="1832209"/>
            <a:ext cx="3919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[</a:t>
            </a:r>
            <a:r>
              <a:rPr lang="ko-KR" altLang="en-US" sz="1200" dirty="0" smtClean="0"/>
              <a:t>명단관리</a:t>
            </a:r>
            <a:r>
              <a:rPr lang="en-US" altLang="ko-KR" sz="1200" dirty="0" smtClean="0"/>
              <a:t>] – [</a:t>
            </a:r>
            <a:r>
              <a:rPr lang="ko-KR" altLang="en-US" sz="1200" dirty="0" smtClean="0"/>
              <a:t>입출기록</a:t>
            </a:r>
            <a:r>
              <a:rPr lang="en-US" altLang="ko-KR" sz="1200" dirty="0" smtClean="0"/>
              <a:t>]</a:t>
            </a:r>
            <a:r>
              <a:rPr lang="ko-KR" altLang="en-US" sz="1200" dirty="0" smtClean="0"/>
              <a:t>을 클릭합니다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446FB7F2-3D31-7AD7-4E82-D20BA16ADF77}"/>
              </a:ext>
            </a:extLst>
          </p:cNvPr>
          <p:cNvSpPr/>
          <p:nvPr/>
        </p:nvSpPr>
        <p:spPr>
          <a:xfrm>
            <a:off x="2663945" y="1057871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865DC3C8-F6D5-46FA-ECF2-815B10B8EB72}"/>
              </a:ext>
            </a:extLst>
          </p:cNvPr>
          <p:cNvSpPr/>
          <p:nvPr/>
        </p:nvSpPr>
        <p:spPr>
          <a:xfrm>
            <a:off x="7339950" y="2431205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EBD2683-58AA-F499-8E5B-97D1164A28A2}"/>
              </a:ext>
            </a:extLst>
          </p:cNvPr>
          <p:cNvSpPr txBox="1"/>
          <p:nvPr/>
        </p:nvSpPr>
        <p:spPr>
          <a:xfrm>
            <a:off x="7583962" y="2394164"/>
            <a:ext cx="423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[</a:t>
            </a:r>
            <a:r>
              <a:rPr lang="ko-KR" altLang="en-US" sz="1200" dirty="0" smtClean="0"/>
              <a:t>출력</a:t>
            </a:r>
            <a:r>
              <a:rPr lang="en-US" altLang="ko-KR" sz="1200" dirty="0" smtClean="0"/>
              <a:t>]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버튼을 클릭하여 출력하고자 하는 참석자의 명찰을 출력합니다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80951A59-B19C-9B5A-209B-B2FFC2166139}"/>
              </a:ext>
            </a:extLst>
          </p:cNvPr>
          <p:cNvSpPr/>
          <p:nvPr/>
        </p:nvSpPr>
        <p:spPr>
          <a:xfrm>
            <a:off x="2980455" y="1307247"/>
            <a:ext cx="431793" cy="16991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1AED518E-6201-88E6-0525-4AB49DB5AB5B}"/>
              </a:ext>
            </a:extLst>
          </p:cNvPr>
          <p:cNvSpPr/>
          <p:nvPr/>
        </p:nvSpPr>
        <p:spPr>
          <a:xfrm>
            <a:off x="7349003" y="3086217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3</a:t>
            </a:r>
            <a:endParaRPr lang="ko-KR" altLang="en-US" sz="105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C408FC4-3BD2-EAAA-BD8C-21AA0471D61F}"/>
              </a:ext>
            </a:extLst>
          </p:cNvPr>
          <p:cNvSpPr txBox="1"/>
          <p:nvPr/>
        </p:nvSpPr>
        <p:spPr>
          <a:xfrm>
            <a:off x="7603074" y="3032676"/>
            <a:ext cx="4485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출력 </a:t>
            </a:r>
            <a:r>
              <a:rPr lang="ko-KR" altLang="en-US" sz="1200" dirty="0" err="1" smtClean="0"/>
              <a:t>미리보기</a:t>
            </a:r>
            <a:r>
              <a:rPr lang="ko-KR" altLang="en-US" sz="1200" dirty="0" smtClean="0"/>
              <a:t> 화면에서 여백을 반드시 </a:t>
            </a:r>
            <a:r>
              <a:rPr lang="en-US" altLang="ko-KR" sz="1200" dirty="0" smtClean="0"/>
              <a:t>[</a:t>
            </a:r>
            <a:r>
              <a:rPr lang="ko-KR" altLang="en-US" sz="1200" dirty="0" smtClean="0"/>
              <a:t>없음</a:t>
            </a:r>
            <a:r>
              <a:rPr lang="en-US" altLang="ko-KR" sz="1200" dirty="0" smtClean="0"/>
              <a:t>]</a:t>
            </a:r>
            <a:r>
              <a:rPr lang="ko-KR" altLang="en-US" sz="1200" dirty="0" smtClean="0"/>
              <a:t>으로 지정합니다</a:t>
            </a:r>
            <a:r>
              <a:rPr lang="en-US" altLang="ko-KR" sz="1200" dirty="0" smtClean="0"/>
              <a:t>.</a:t>
            </a:r>
          </a:p>
          <a:p>
            <a:endParaRPr lang="ko-KR" altLang="en-US" sz="12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9DB5CD88-358F-CBCD-DF98-F90BF5993085}"/>
              </a:ext>
            </a:extLst>
          </p:cNvPr>
          <p:cNvSpPr/>
          <p:nvPr/>
        </p:nvSpPr>
        <p:spPr>
          <a:xfrm>
            <a:off x="5400478" y="2981713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AFD7639F-8E6B-60AE-9AA5-46A1E6184319}"/>
              </a:ext>
            </a:extLst>
          </p:cNvPr>
          <p:cNvSpPr/>
          <p:nvPr/>
        </p:nvSpPr>
        <p:spPr>
          <a:xfrm>
            <a:off x="4382622" y="5050233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3</a:t>
            </a:r>
            <a:endParaRPr lang="ko-KR" altLang="en-US" sz="1050" b="1" dirty="0"/>
          </a:p>
        </p:txBody>
      </p: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xmlns="" id="{641D50DE-E4D5-82C6-91D2-C051F38E3908}"/>
              </a:ext>
            </a:extLst>
          </p:cNvPr>
          <p:cNvCxnSpPr>
            <a:cxnSpLocks/>
          </p:cNvCxnSpPr>
          <p:nvPr/>
        </p:nvCxnSpPr>
        <p:spPr>
          <a:xfrm>
            <a:off x="3305665" y="3718928"/>
            <a:ext cx="0" cy="151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57CDF839-9BC7-8CB8-AE5A-C2FFEBF3EB4D}"/>
              </a:ext>
            </a:extLst>
          </p:cNvPr>
          <p:cNvSpPr/>
          <p:nvPr/>
        </p:nvSpPr>
        <p:spPr>
          <a:xfrm>
            <a:off x="7339950" y="1860539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39F7CAD3-D5D2-60CF-9453-DD28A735C10C}"/>
              </a:ext>
            </a:extLst>
          </p:cNvPr>
          <p:cNvSpPr/>
          <p:nvPr/>
        </p:nvSpPr>
        <p:spPr>
          <a:xfrm>
            <a:off x="7350009" y="3501270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FAEC1A-1431-44A3-0D9A-18053B179ABE}"/>
              </a:ext>
            </a:extLst>
          </p:cNvPr>
          <p:cNvSpPr txBox="1"/>
          <p:nvPr/>
        </p:nvSpPr>
        <p:spPr>
          <a:xfrm>
            <a:off x="7349003" y="3472171"/>
            <a:ext cx="788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1"/>
                </a:solidFill>
              </a:rPr>
              <a:t>4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4FEEC7E-DAF1-0807-6908-FE42A030C70D}"/>
              </a:ext>
            </a:extLst>
          </p:cNvPr>
          <p:cNvSpPr txBox="1"/>
          <p:nvPr/>
        </p:nvSpPr>
        <p:spPr>
          <a:xfrm>
            <a:off x="7603074" y="3459370"/>
            <a:ext cx="439444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/>
              <a:t>[</a:t>
            </a:r>
            <a:r>
              <a:rPr lang="ko-KR" altLang="en-US" sz="1200" dirty="0" smtClean="0"/>
              <a:t>인쇄</a:t>
            </a:r>
            <a:r>
              <a:rPr lang="en-US" altLang="ko-KR" sz="1200" dirty="0" smtClean="0"/>
              <a:t>]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버튼을 눌러 명찰을 인쇄합니다</a:t>
            </a:r>
            <a:r>
              <a:rPr lang="en-US" altLang="ko-KR" sz="1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/>
              <a:t>*</a:t>
            </a:r>
            <a:r>
              <a:rPr lang="ko-KR" altLang="en-US" sz="1200" dirty="0"/>
              <a:t>학술행사 홈페이지의 </a:t>
            </a:r>
            <a:r>
              <a:rPr lang="en-US" altLang="ko-KR" sz="1200" dirty="0"/>
              <a:t>[</a:t>
            </a:r>
            <a:r>
              <a:rPr lang="ko-KR" altLang="en-US" sz="1200" dirty="0"/>
              <a:t>명찰 출력</a:t>
            </a:r>
            <a:r>
              <a:rPr lang="en-US" altLang="ko-KR" sz="1200" dirty="0"/>
              <a:t>] </a:t>
            </a:r>
            <a:r>
              <a:rPr lang="ko-KR" altLang="en-US" sz="1200" dirty="0"/>
              <a:t>기능은 명찰 용지 및 학술행사 홈페이지 프로그램 간 호환성 문제로</a:t>
            </a:r>
            <a:r>
              <a:rPr lang="ko-KR" altLang="en-US" sz="1200" b="1" dirty="0"/>
              <a:t> </a:t>
            </a:r>
            <a:r>
              <a:rPr lang="ko-KR" altLang="en-US" sz="1200" b="1" dirty="0" err="1"/>
              <a:t>교육수련팀에서</a:t>
            </a:r>
            <a:r>
              <a:rPr lang="ko-KR" altLang="en-US" sz="1200" b="1" dirty="0"/>
              <a:t> 제공하는 노트북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프린터기 및 명찰 용지를 사용해야 사용 </a:t>
            </a:r>
            <a:r>
              <a:rPr lang="ko-KR" altLang="en-US" sz="1200" b="1" dirty="0" smtClean="0"/>
              <a:t>가능합니다</a:t>
            </a:r>
            <a:r>
              <a:rPr lang="en-US" altLang="ko-KR" sz="1200" b="1" dirty="0" smtClean="0"/>
              <a:t>.</a:t>
            </a:r>
            <a:endParaRPr lang="ko-KR" altLang="en-US" sz="1200" dirty="0"/>
          </a:p>
          <a:p>
            <a:endParaRPr lang="ko-KR" altLang="en-US" sz="1200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80951A59-B19C-9B5A-209B-B2FFC2166139}"/>
              </a:ext>
            </a:extLst>
          </p:cNvPr>
          <p:cNvSpPr/>
          <p:nvPr/>
        </p:nvSpPr>
        <p:spPr>
          <a:xfrm>
            <a:off x="5708479" y="3151631"/>
            <a:ext cx="431793" cy="16991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AFD7639F-8E6B-60AE-9AA5-46A1E6184319}"/>
              </a:ext>
            </a:extLst>
          </p:cNvPr>
          <p:cNvSpPr/>
          <p:nvPr/>
        </p:nvSpPr>
        <p:spPr>
          <a:xfrm>
            <a:off x="4625342" y="6263315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4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116313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26A22D1-BA1D-06A3-1172-6E02F75B5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A1D744D2-5167-9B05-2A1A-7FE9DADCB5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E220C1A9-3D85-A81F-48B9-394F0D6199AE}"/>
              </a:ext>
            </a:extLst>
          </p:cNvPr>
          <p:cNvSpPr/>
          <p:nvPr/>
        </p:nvSpPr>
        <p:spPr>
          <a:xfrm>
            <a:off x="3119865" y="2818091"/>
            <a:ext cx="59522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b="1" dirty="0" err="1">
                <a:solidFill>
                  <a:srgbClr val="1F519C"/>
                </a:solidFill>
                <a:latin typeface="+mn-ea"/>
              </a:rPr>
              <a:t>교육설정</a:t>
            </a:r>
            <a:r>
              <a:rPr lang="ko-KR" altLang="en-US" sz="3200" b="1" dirty="0">
                <a:solidFill>
                  <a:srgbClr val="1F519C"/>
                </a:solidFill>
                <a:latin typeface="+mn-ea"/>
              </a:rPr>
              <a:t> 후 사용자페이지 예시</a:t>
            </a:r>
            <a:endParaRPr lang="en-US" altLang="ko-KR" sz="3200" b="1" dirty="0">
              <a:solidFill>
                <a:srgbClr val="1F519C"/>
              </a:solidFill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1676A682-1811-3B66-476B-65A63D30BF2B}"/>
              </a:ext>
            </a:extLst>
          </p:cNvPr>
          <p:cNvSpPr/>
          <p:nvPr/>
        </p:nvSpPr>
        <p:spPr>
          <a:xfrm>
            <a:off x="5642104" y="1769828"/>
            <a:ext cx="9861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dirty="0" smtClean="0">
                <a:solidFill>
                  <a:srgbClr val="1F519C"/>
                </a:solidFill>
                <a:latin typeface="+mn-ea"/>
              </a:rPr>
              <a:t>11</a:t>
            </a:r>
            <a:endParaRPr lang="ko-KR" altLang="en-US" sz="5400" dirty="0">
              <a:solidFill>
                <a:srgbClr val="1F51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34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234E13-E59C-C4ED-4914-DBCDC08B0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7AA146-4A5F-9159-0C1C-6E362F4CEE9A}"/>
              </a:ext>
            </a:extLst>
          </p:cNvPr>
          <p:cNvSpPr txBox="1"/>
          <p:nvPr/>
        </p:nvSpPr>
        <p:spPr>
          <a:xfrm>
            <a:off x="255606" y="143302"/>
            <a:ext cx="2416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093079"/>
                </a:solidFill>
                <a:latin typeface="+mn-ea"/>
              </a:rPr>
              <a:t>최종 사용자페이지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5A8A0AA8-B7AC-5C82-DE71-DDAF0A867816}"/>
              </a:ext>
            </a:extLst>
          </p:cNvPr>
          <p:cNvCxnSpPr>
            <a:cxnSpLocks/>
          </p:cNvCxnSpPr>
          <p:nvPr/>
        </p:nvCxnSpPr>
        <p:spPr>
          <a:xfrm>
            <a:off x="184972" y="630971"/>
            <a:ext cx="248668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7C90AF9-09F3-AA11-90A8-318EEB3D5890}"/>
              </a:ext>
            </a:extLst>
          </p:cNvPr>
          <p:cNvSpPr txBox="1"/>
          <p:nvPr/>
        </p:nvSpPr>
        <p:spPr>
          <a:xfrm>
            <a:off x="0" y="6497457"/>
            <a:ext cx="12204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>
                <a:highlight>
                  <a:srgbClr val="FFFF00"/>
                </a:highlight>
              </a:rPr>
              <a:t>진료과</a:t>
            </a:r>
            <a:r>
              <a:rPr lang="ko-KR" altLang="en-US" sz="1200" dirty="0">
                <a:highlight>
                  <a:srgbClr val="FFFF00"/>
                </a:highlight>
              </a:rPr>
              <a:t> 교육 등록 완료 후 교육수련팀의 승인을 받은 후 상단과 같이 메인 페이지에 교육이 노출 되며 상세보기 </a:t>
            </a:r>
            <a:r>
              <a:rPr lang="ko-KR" altLang="en-US" sz="1200" dirty="0" err="1">
                <a:highlight>
                  <a:srgbClr val="FFFF00"/>
                </a:highlight>
              </a:rPr>
              <a:t>선택시</a:t>
            </a:r>
            <a:r>
              <a:rPr lang="ko-KR" altLang="en-US" sz="1200" dirty="0">
                <a:highlight>
                  <a:srgbClr val="FFFF00"/>
                </a:highlight>
              </a:rPr>
              <a:t> </a:t>
            </a:r>
            <a:r>
              <a:rPr lang="ko-KR" altLang="en-US" sz="1200" dirty="0" err="1">
                <a:highlight>
                  <a:srgbClr val="FFFF00"/>
                </a:highlight>
              </a:rPr>
              <a:t>진료과</a:t>
            </a:r>
            <a:r>
              <a:rPr lang="ko-KR" altLang="en-US" sz="1200" dirty="0">
                <a:highlight>
                  <a:srgbClr val="FFFF00"/>
                </a:highlight>
              </a:rPr>
              <a:t> 관리자가 설정한 내용들을 확인 하실 수 있습니다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729A5A84-CB9C-F3ED-0C94-00B8FDE08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04" y="646139"/>
            <a:ext cx="4840971" cy="590572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6FD115C8-D3F9-1BBF-A0E3-6607D6E19FF6}"/>
              </a:ext>
            </a:extLst>
          </p:cNvPr>
          <p:cNvSpPr/>
          <p:nvPr/>
        </p:nvSpPr>
        <p:spPr>
          <a:xfrm>
            <a:off x="1223441" y="3600263"/>
            <a:ext cx="4402659" cy="27804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037D678A-2F49-1FA7-E3AA-5834B6466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482" y="306141"/>
            <a:ext cx="5124718" cy="6074558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5108C054-C59C-6FAF-EF59-B9D95EE62688}"/>
              </a:ext>
            </a:extLst>
          </p:cNvPr>
          <p:cNvSpPr/>
          <p:nvPr/>
        </p:nvSpPr>
        <p:spPr>
          <a:xfrm>
            <a:off x="6384188" y="1727814"/>
            <a:ext cx="5274411" cy="465288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610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471C935-2191-2FD1-014C-D30F24270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6" y="645447"/>
            <a:ext cx="9449361" cy="1317879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3A453DE7-C210-9212-66D3-96F983DA18B6}"/>
              </a:ext>
            </a:extLst>
          </p:cNvPr>
          <p:cNvSpPr/>
          <p:nvPr/>
        </p:nvSpPr>
        <p:spPr>
          <a:xfrm>
            <a:off x="2311653" y="1520955"/>
            <a:ext cx="927397" cy="37068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6A02A141-697C-CB53-E2AE-9321A249C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7" y="2815780"/>
            <a:ext cx="7059077" cy="332145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B9C0541-92C2-5229-D1A9-90E5FED7D932}"/>
              </a:ext>
            </a:extLst>
          </p:cNvPr>
          <p:cNvSpPr txBox="1"/>
          <p:nvPr/>
        </p:nvSpPr>
        <p:spPr>
          <a:xfrm>
            <a:off x="148565" y="138644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093079"/>
                </a:solidFill>
                <a:latin typeface="+mn-ea"/>
              </a:rPr>
              <a:t>교육리스트 접속 후 교육내역 등록</a:t>
            </a: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xmlns="" id="{D69EB9E9-F76F-354D-E9AA-323BA4194F27}"/>
              </a:ext>
            </a:extLst>
          </p:cNvPr>
          <p:cNvCxnSpPr>
            <a:cxnSpLocks/>
          </p:cNvCxnSpPr>
          <p:nvPr/>
        </p:nvCxnSpPr>
        <p:spPr>
          <a:xfrm flipV="1">
            <a:off x="167280" y="480882"/>
            <a:ext cx="4025982" cy="14447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0CCA3237-E2F9-D133-0FD1-6FB4F6783117}"/>
              </a:ext>
            </a:extLst>
          </p:cNvPr>
          <p:cNvSpPr/>
          <p:nvPr/>
        </p:nvSpPr>
        <p:spPr>
          <a:xfrm>
            <a:off x="77411" y="625517"/>
            <a:ext cx="9520515" cy="137608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121FF5B6-0B72-2C2F-CE31-F5FA3F607380}"/>
              </a:ext>
            </a:extLst>
          </p:cNvPr>
          <p:cNvSpPr/>
          <p:nvPr/>
        </p:nvSpPr>
        <p:spPr>
          <a:xfrm>
            <a:off x="7272616" y="3035300"/>
            <a:ext cx="4840097" cy="28129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E5C5FC2-E0FE-F5F3-4177-2052D0216D49}"/>
              </a:ext>
            </a:extLst>
          </p:cNvPr>
          <p:cNvSpPr txBox="1"/>
          <p:nvPr/>
        </p:nvSpPr>
        <p:spPr>
          <a:xfrm>
            <a:off x="7901481" y="3801636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/>
              <a:t>진료과</a:t>
            </a:r>
            <a:r>
              <a:rPr lang="ko-KR" altLang="en-US" sz="1200" dirty="0"/>
              <a:t> 관리자 로그인 후 교육리스트 메뉴 선택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CC9992D-0A0B-FCDD-9788-B150D2E4AA70}"/>
              </a:ext>
            </a:extLst>
          </p:cNvPr>
          <p:cNvSpPr txBox="1"/>
          <p:nvPr/>
        </p:nvSpPr>
        <p:spPr>
          <a:xfrm>
            <a:off x="7901481" y="4520886"/>
            <a:ext cx="1524776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/>
              <a:t>신규등록 버튼 선택</a:t>
            </a:r>
            <a:endParaRPr lang="en-US" altLang="ko-KR" sz="1200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E304AF00-8FB3-95A4-F569-C9CE2E07B162}"/>
              </a:ext>
            </a:extLst>
          </p:cNvPr>
          <p:cNvSpPr/>
          <p:nvPr/>
        </p:nvSpPr>
        <p:spPr>
          <a:xfrm>
            <a:off x="77411" y="2647159"/>
            <a:ext cx="7058985" cy="360745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xmlns="" id="{D4C62C5C-DF73-0267-5C9D-CBA39F661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971" y="5027945"/>
            <a:ext cx="876300" cy="409575"/>
          </a:xfrm>
          <a:prstGeom prst="rect">
            <a:avLst/>
          </a:prstGeom>
        </p:spPr>
      </p:pic>
      <p:sp>
        <p:nvSpPr>
          <p:cNvPr id="42" name="직사각형 41">
            <a:extLst>
              <a:ext uri="{FF2B5EF4-FFF2-40B4-BE49-F238E27FC236}">
                <a16:creationId xmlns:a16="http://schemas.microsoft.com/office/drawing/2014/main" xmlns="" id="{B085F418-F7EC-4ECA-319E-6B6303D80B94}"/>
              </a:ext>
            </a:extLst>
          </p:cNvPr>
          <p:cNvSpPr/>
          <p:nvPr/>
        </p:nvSpPr>
        <p:spPr>
          <a:xfrm>
            <a:off x="6125846" y="5047388"/>
            <a:ext cx="927397" cy="37068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xmlns="" id="{4652A501-9613-AAD5-B50E-69FA7215E06D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2775352" y="1891643"/>
            <a:ext cx="0" cy="7125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07A41BC3-9785-9472-2FCA-21EA50F09C9C}"/>
              </a:ext>
            </a:extLst>
          </p:cNvPr>
          <p:cNvSpPr/>
          <p:nvPr/>
        </p:nvSpPr>
        <p:spPr>
          <a:xfrm>
            <a:off x="5915397" y="4962429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FE9C302-F927-7E10-7F99-047E20AF39ED}"/>
              </a:ext>
            </a:extLst>
          </p:cNvPr>
          <p:cNvSpPr/>
          <p:nvPr/>
        </p:nvSpPr>
        <p:spPr>
          <a:xfrm>
            <a:off x="7643255" y="4602735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C5249C92-787E-F1B3-39FB-84FACFCDE868}"/>
              </a:ext>
            </a:extLst>
          </p:cNvPr>
          <p:cNvSpPr/>
          <p:nvPr/>
        </p:nvSpPr>
        <p:spPr>
          <a:xfrm>
            <a:off x="2105134" y="1621340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ACE3649-87A7-BB8B-EA4D-229470771BBB}"/>
              </a:ext>
            </a:extLst>
          </p:cNvPr>
          <p:cNvSpPr/>
          <p:nvPr/>
        </p:nvSpPr>
        <p:spPr>
          <a:xfrm>
            <a:off x="7643255" y="3818556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41731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2B55B39-53CB-6553-795C-91544E151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95" y="1101671"/>
            <a:ext cx="5355374" cy="178797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5F6943D6-CD67-672C-1C35-E8E11C221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93" y="2947266"/>
            <a:ext cx="5430080" cy="3044016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A009403A-9FD2-9EA5-609F-25127881C77C}"/>
              </a:ext>
            </a:extLst>
          </p:cNvPr>
          <p:cNvSpPr/>
          <p:nvPr/>
        </p:nvSpPr>
        <p:spPr>
          <a:xfrm>
            <a:off x="2169386" y="1349241"/>
            <a:ext cx="703165" cy="27870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48AAF31F-A90F-A924-C3DE-4325FEF991A9}"/>
              </a:ext>
            </a:extLst>
          </p:cNvPr>
          <p:cNvSpPr/>
          <p:nvPr/>
        </p:nvSpPr>
        <p:spPr>
          <a:xfrm>
            <a:off x="6424187" y="3685039"/>
            <a:ext cx="5634463" cy="304227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23C49DE-F9E8-9918-3875-07FF6D4DBCED}"/>
              </a:ext>
            </a:extLst>
          </p:cNvPr>
          <p:cNvSpPr txBox="1"/>
          <p:nvPr/>
        </p:nvSpPr>
        <p:spPr>
          <a:xfrm>
            <a:off x="6863160" y="4277774"/>
            <a:ext cx="5283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교육개설 </a:t>
            </a:r>
            <a:r>
              <a:rPr lang="en-US" altLang="ko-KR" sz="1200" dirty="0"/>
              <a:t>&gt;  </a:t>
            </a:r>
            <a:r>
              <a:rPr lang="ko-KR" altLang="en-US" sz="1200" dirty="0"/>
              <a:t>타사이트 선택</a:t>
            </a:r>
            <a:endParaRPr lang="en-US" altLang="ko-KR" sz="1200" dirty="0"/>
          </a:p>
          <a:p>
            <a:r>
              <a:rPr lang="ko-KR" altLang="en-US" sz="1200" dirty="0"/>
              <a:t>하단 </a:t>
            </a:r>
            <a:r>
              <a:rPr lang="en-US" altLang="ko-KR" sz="1200" dirty="0"/>
              <a:t>1-1 </a:t>
            </a:r>
            <a:r>
              <a:rPr lang="ko-KR" altLang="en-US" sz="1200" dirty="0"/>
              <a:t>에 </a:t>
            </a:r>
            <a:r>
              <a:rPr lang="en-US" altLang="ko-KR" sz="1200" dirty="0"/>
              <a:t>URL</a:t>
            </a:r>
            <a:r>
              <a:rPr lang="ko-KR" altLang="en-US" sz="1200" dirty="0"/>
              <a:t> 입력 시 사용자페이지에서 홈페이지 선택시외부페이지로</a:t>
            </a:r>
            <a:endParaRPr lang="en-US" altLang="ko-KR" sz="1200" dirty="0"/>
          </a:p>
          <a:p>
            <a:r>
              <a:rPr lang="ko-KR" altLang="en-US" sz="1200" dirty="0"/>
              <a:t>이동합니다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5F3C482-3DF2-0539-2268-C00A37846E2C}"/>
              </a:ext>
            </a:extLst>
          </p:cNvPr>
          <p:cNvSpPr txBox="1"/>
          <p:nvPr/>
        </p:nvSpPr>
        <p:spPr>
          <a:xfrm>
            <a:off x="7083534" y="3685039"/>
            <a:ext cx="3637534" cy="414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FF0000"/>
                </a:solidFill>
              </a:rPr>
              <a:t>*</a:t>
            </a:r>
            <a:r>
              <a:rPr lang="en-US" altLang="ko-KR" sz="1200" b="1" dirty="0">
                <a:solidFill>
                  <a:srgbClr val="FF0000"/>
                </a:solidFill>
              </a:rPr>
              <a:t> </a:t>
            </a:r>
            <a:r>
              <a:rPr lang="ko-KR" altLang="en-US" sz="1200" dirty="0"/>
              <a:t>이 표시된 항목의 경우 </a:t>
            </a:r>
            <a:r>
              <a:rPr lang="ko-KR" altLang="en-US" sz="1200" b="1" dirty="0"/>
              <a:t>필수</a:t>
            </a:r>
            <a:r>
              <a:rPr lang="ko-KR" altLang="en-US" sz="1200" dirty="0"/>
              <a:t>로 입력해야 합니다 </a:t>
            </a:r>
            <a:endParaRPr lang="en-US" altLang="ko-KR" sz="1200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CCE7D4A5-9548-2298-6926-07C9EDB37091}"/>
              </a:ext>
            </a:extLst>
          </p:cNvPr>
          <p:cNvSpPr/>
          <p:nvPr/>
        </p:nvSpPr>
        <p:spPr>
          <a:xfrm>
            <a:off x="483393" y="1085910"/>
            <a:ext cx="5430080" cy="54331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EDE367-E7D3-3C17-DA53-85AE633F29DD}"/>
              </a:ext>
            </a:extLst>
          </p:cNvPr>
          <p:cNvSpPr txBox="1"/>
          <p:nvPr/>
        </p:nvSpPr>
        <p:spPr>
          <a:xfrm>
            <a:off x="255606" y="243586"/>
            <a:ext cx="2688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kern="0" dirty="0">
                <a:solidFill>
                  <a:srgbClr val="1F519C"/>
                </a:solidFill>
                <a:ea typeface="맑은 고딕" panose="020B0503020000020004" pitchFamily="50" charset="-127"/>
              </a:rPr>
              <a:t>교육 등록 </a:t>
            </a:r>
            <a:r>
              <a:rPr lang="en-US" altLang="ko-KR" sz="2000" b="1" kern="0" dirty="0">
                <a:solidFill>
                  <a:srgbClr val="1F519C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2000" b="1" kern="0" dirty="0">
                <a:solidFill>
                  <a:srgbClr val="1F519C"/>
                </a:solidFill>
                <a:ea typeface="맑은 고딕" panose="020B0503020000020004" pitchFamily="50" charset="-127"/>
              </a:rPr>
              <a:t>타 사이트</a:t>
            </a:r>
            <a:r>
              <a:rPr lang="en-US" altLang="ko-KR" sz="2000" b="1" kern="0" dirty="0">
                <a:solidFill>
                  <a:srgbClr val="1F519C"/>
                </a:solidFill>
                <a:ea typeface="맑은 고딕" panose="020B0503020000020004" pitchFamily="50" charset="-127"/>
              </a:rPr>
              <a:t>)</a:t>
            </a:r>
            <a:endParaRPr lang="ko-KR" altLang="en-US" sz="2000" b="1" dirty="0">
              <a:solidFill>
                <a:srgbClr val="093079"/>
              </a:solidFill>
              <a:latin typeface="+mn-ea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xmlns="" id="{36B48E5E-EEE9-134C-8FEE-4F4E637E4AB9}"/>
              </a:ext>
            </a:extLst>
          </p:cNvPr>
          <p:cNvCxnSpPr>
            <a:cxnSpLocks/>
          </p:cNvCxnSpPr>
          <p:nvPr/>
        </p:nvCxnSpPr>
        <p:spPr>
          <a:xfrm flipV="1">
            <a:off x="255606" y="643696"/>
            <a:ext cx="2688557" cy="1139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D58DA866-D068-EB31-9BA9-2821FDFC62CC}"/>
              </a:ext>
            </a:extLst>
          </p:cNvPr>
          <p:cNvSpPr/>
          <p:nvPr/>
        </p:nvSpPr>
        <p:spPr>
          <a:xfrm>
            <a:off x="2012472" y="1222212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0F209BD7-77E1-6DC9-AB61-2E9ADF947285}"/>
              </a:ext>
            </a:extLst>
          </p:cNvPr>
          <p:cNvSpPr/>
          <p:nvPr/>
        </p:nvSpPr>
        <p:spPr>
          <a:xfrm>
            <a:off x="6587864" y="3892051"/>
            <a:ext cx="452975" cy="16991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/>
              <a:t>공통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EF2A4C22-5601-22F0-F579-B725F0126E8E}"/>
              </a:ext>
            </a:extLst>
          </p:cNvPr>
          <p:cNvSpPr/>
          <p:nvPr/>
        </p:nvSpPr>
        <p:spPr>
          <a:xfrm>
            <a:off x="6625169" y="4378572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34231988-6D10-37A3-8486-69BB1218B725}"/>
              </a:ext>
            </a:extLst>
          </p:cNvPr>
          <p:cNvSpPr/>
          <p:nvPr/>
        </p:nvSpPr>
        <p:spPr>
          <a:xfrm>
            <a:off x="6630838" y="5007397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85D07CAF-6CB1-AECF-8EA0-DE472C32FEAD}"/>
              </a:ext>
            </a:extLst>
          </p:cNvPr>
          <p:cNvSpPr/>
          <p:nvPr/>
        </p:nvSpPr>
        <p:spPr>
          <a:xfrm>
            <a:off x="5492965" y="1906938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F54E82-0B7B-7311-F6DC-E8B819A883B4}"/>
              </a:ext>
            </a:extLst>
          </p:cNvPr>
          <p:cNvSpPr txBox="1"/>
          <p:nvPr/>
        </p:nvSpPr>
        <p:spPr>
          <a:xfrm>
            <a:off x="5406525" y="1858627"/>
            <a:ext cx="45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1-1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xmlns="" id="{8E317C31-B13B-0E03-05F4-0B627F78BD17}"/>
              </a:ext>
            </a:extLst>
          </p:cNvPr>
          <p:cNvCxnSpPr>
            <a:cxnSpLocks/>
          </p:cNvCxnSpPr>
          <p:nvPr/>
        </p:nvCxnSpPr>
        <p:spPr>
          <a:xfrm flipV="1">
            <a:off x="5736977" y="1317658"/>
            <a:ext cx="1079626" cy="6711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002600A3-8B8E-CC49-6FDD-4123E2B207CB}"/>
              </a:ext>
            </a:extLst>
          </p:cNvPr>
          <p:cNvSpPr/>
          <p:nvPr/>
        </p:nvSpPr>
        <p:spPr>
          <a:xfrm>
            <a:off x="271788" y="3178482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3</a:t>
            </a:r>
            <a:endParaRPr lang="ko-KR" altLang="en-US" sz="105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3B57C01-C038-1421-FC92-049B7C1EA211}"/>
              </a:ext>
            </a:extLst>
          </p:cNvPr>
          <p:cNvSpPr txBox="1"/>
          <p:nvPr/>
        </p:nvSpPr>
        <p:spPr>
          <a:xfrm>
            <a:off x="6972300" y="4909559"/>
            <a:ext cx="5098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/>
              <a:t>교육수련팀</a:t>
            </a:r>
            <a:r>
              <a:rPr lang="ko-KR" altLang="en-US" sz="1200" dirty="0"/>
              <a:t> 승인여부 </a:t>
            </a:r>
            <a:r>
              <a:rPr lang="en-US" altLang="ko-KR" sz="1200" dirty="0"/>
              <a:t>: </a:t>
            </a:r>
            <a:r>
              <a:rPr lang="ko-KR" altLang="en-US" sz="1200" dirty="0"/>
              <a:t>진료과관리자가 설정 불가능하며</a:t>
            </a:r>
            <a:r>
              <a:rPr lang="en-US" altLang="ko-KR" sz="1200" dirty="0"/>
              <a:t>, </a:t>
            </a:r>
          </a:p>
          <a:p>
            <a:r>
              <a:rPr lang="en-US" altLang="ko-KR" sz="1200" dirty="0"/>
              <a:t>	            </a:t>
            </a:r>
            <a:r>
              <a:rPr lang="ko-KR" altLang="en-US" sz="1200" dirty="0" err="1"/>
              <a:t>등록완료</a:t>
            </a:r>
            <a:r>
              <a:rPr lang="ko-KR" altLang="en-US" sz="1200" dirty="0"/>
              <a:t> 후 최고관리자가 제어하는 항목입니다</a:t>
            </a:r>
            <a:r>
              <a:rPr lang="en-US" altLang="ko-KR" sz="1200" dirty="0"/>
              <a:t>.</a:t>
            </a:r>
          </a:p>
          <a:p>
            <a:r>
              <a:rPr lang="ko-KR" altLang="en-US" sz="1200" dirty="0"/>
              <a:t>교육공개여부 </a:t>
            </a:r>
            <a:r>
              <a:rPr lang="en-US" altLang="ko-KR" sz="1200" dirty="0"/>
              <a:t>: </a:t>
            </a:r>
            <a:r>
              <a:rPr lang="ko-KR" altLang="en-US" sz="1200" dirty="0"/>
              <a:t>등록하시는 교육에 대하여 공개</a:t>
            </a:r>
            <a:r>
              <a:rPr lang="en-US" altLang="ko-KR" sz="1200" dirty="0"/>
              <a:t>/</a:t>
            </a:r>
            <a:r>
              <a:rPr lang="ko-KR" altLang="en-US" sz="1200" dirty="0"/>
              <a:t>비공개 설정하실 수 </a:t>
            </a:r>
            <a:endParaRPr lang="en-US" altLang="ko-KR" sz="1200" dirty="0"/>
          </a:p>
          <a:p>
            <a:r>
              <a:rPr lang="en-US" altLang="ko-KR" sz="1200" dirty="0"/>
              <a:t>	   </a:t>
            </a:r>
            <a:r>
              <a:rPr lang="ko-KR" altLang="en-US" sz="1200" dirty="0"/>
              <a:t>있습니다</a:t>
            </a:r>
            <a:r>
              <a:rPr lang="en-US" altLang="ko-KR" sz="1200" dirty="0"/>
              <a:t>. </a:t>
            </a:r>
            <a:r>
              <a:rPr lang="ko-KR" altLang="en-US" sz="1200" dirty="0"/>
              <a:t>단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교육수련팀</a:t>
            </a:r>
            <a:r>
              <a:rPr lang="ko-KR" altLang="en-US" sz="1200" dirty="0"/>
              <a:t> 승인여부가 승인이 된 </a:t>
            </a:r>
            <a:endParaRPr lang="en-US" altLang="ko-KR" sz="1200" dirty="0"/>
          </a:p>
          <a:p>
            <a:r>
              <a:rPr lang="en-US" altLang="ko-KR" sz="1200" dirty="0"/>
              <a:t>	   </a:t>
            </a:r>
            <a:r>
              <a:rPr lang="ko-KR" altLang="en-US" sz="1200" dirty="0"/>
              <a:t>상태에서만 </a:t>
            </a:r>
            <a:r>
              <a:rPr lang="ko-KR" altLang="en-US" sz="1200" dirty="0" err="1"/>
              <a:t>정상작동합니다</a:t>
            </a:r>
            <a:r>
              <a:rPr lang="en-US" altLang="ko-KR" sz="1200" dirty="0"/>
              <a:t>.</a:t>
            </a:r>
          </a:p>
          <a:p>
            <a:r>
              <a:rPr lang="en-US" altLang="ko-KR" sz="1200" dirty="0"/>
              <a:t>	   (</a:t>
            </a:r>
            <a:r>
              <a:rPr lang="ko-KR" altLang="en-US" sz="1200" dirty="0" err="1"/>
              <a:t>공개로해도</a:t>
            </a:r>
            <a:r>
              <a:rPr lang="ko-KR" altLang="en-US" sz="1200" dirty="0"/>
              <a:t> 교육수련팀승인이 </a:t>
            </a:r>
            <a:r>
              <a:rPr lang="ko-KR" altLang="en-US" sz="1200" dirty="0" err="1"/>
              <a:t>안되어있으면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노출안됨</a:t>
            </a:r>
            <a:r>
              <a:rPr lang="en-US" altLang="ko-KR" sz="1200" dirty="0"/>
              <a:t>)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354FDC2D-BEA7-1F6B-C3FC-83D62CA2DA87}"/>
              </a:ext>
            </a:extLst>
          </p:cNvPr>
          <p:cNvSpPr/>
          <p:nvPr/>
        </p:nvSpPr>
        <p:spPr>
          <a:xfrm>
            <a:off x="505824" y="2315867"/>
            <a:ext cx="5300883" cy="58260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266B8E4-B81B-4AB1-2B28-10443C873340}"/>
              </a:ext>
            </a:extLst>
          </p:cNvPr>
          <p:cNvSpPr/>
          <p:nvPr/>
        </p:nvSpPr>
        <p:spPr>
          <a:xfrm>
            <a:off x="483393" y="2749026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D3FA74C0-27EC-9728-FA9E-0FC3D4878E06}"/>
              </a:ext>
            </a:extLst>
          </p:cNvPr>
          <p:cNvSpPr/>
          <p:nvPr/>
        </p:nvSpPr>
        <p:spPr>
          <a:xfrm>
            <a:off x="6871094" y="44768"/>
            <a:ext cx="4376296" cy="295220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xmlns="" id="{0063606A-AE3D-0733-06A4-E4646D10D8BE}"/>
              </a:ext>
            </a:extLst>
          </p:cNvPr>
          <p:cNvSpPr/>
          <p:nvPr/>
        </p:nvSpPr>
        <p:spPr>
          <a:xfrm>
            <a:off x="7320076" y="4518867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CEEC1F6-3F88-4D8D-6252-B96D0B598A12}"/>
              </a:ext>
            </a:extLst>
          </p:cNvPr>
          <p:cNvSpPr txBox="1"/>
          <p:nvPr/>
        </p:nvSpPr>
        <p:spPr>
          <a:xfrm>
            <a:off x="7233636" y="4470556"/>
            <a:ext cx="45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1-1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xmlns="" id="{952EE38A-9048-327A-C907-61CB7F139A19}"/>
              </a:ext>
            </a:extLst>
          </p:cNvPr>
          <p:cNvSpPr/>
          <p:nvPr/>
        </p:nvSpPr>
        <p:spPr>
          <a:xfrm>
            <a:off x="6648828" y="6204908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3</a:t>
            </a:r>
            <a:endParaRPr lang="ko-KR" altLang="en-US" sz="105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F0190AF-1044-E201-0E3F-4E037774F740}"/>
              </a:ext>
            </a:extLst>
          </p:cNvPr>
          <p:cNvSpPr txBox="1"/>
          <p:nvPr/>
        </p:nvSpPr>
        <p:spPr>
          <a:xfrm>
            <a:off x="6892840" y="6157524"/>
            <a:ext cx="493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기본적인 교육정보 </a:t>
            </a:r>
            <a:r>
              <a:rPr lang="ko-KR" altLang="en-US" sz="1200" dirty="0" err="1"/>
              <a:t>입력시</a:t>
            </a:r>
            <a:r>
              <a:rPr lang="ko-KR" altLang="en-US" sz="1200" dirty="0"/>
              <a:t> 사용자 페이지에서 </a:t>
            </a:r>
            <a:r>
              <a:rPr lang="ko-KR" altLang="en-US" sz="1200" dirty="0" err="1"/>
              <a:t>진료과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교육명</a:t>
            </a:r>
            <a:r>
              <a:rPr lang="en-US" altLang="ko-KR" sz="1200" dirty="0"/>
              <a:t>, </a:t>
            </a:r>
            <a:r>
              <a:rPr lang="ko-KR" altLang="en-US" sz="1200" dirty="0"/>
              <a:t>교육일</a:t>
            </a:r>
            <a:r>
              <a:rPr lang="en-US" altLang="ko-KR" sz="1200" dirty="0"/>
              <a:t>, </a:t>
            </a:r>
            <a:r>
              <a:rPr lang="ko-KR" altLang="en-US" sz="1200" dirty="0"/>
              <a:t>교육장소 가 노출됩니다</a:t>
            </a:r>
            <a:r>
              <a:rPr lang="en-US" altLang="ko-KR" sz="1200" dirty="0"/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763" y="63020"/>
            <a:ext cx="4333056" cy="289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7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5BAE29-3618-AD32-C19E-AB57123D1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71" y="1074981"/>
            <a:ext cx="9581763" cy="2659897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D35733EF-B176-ED48-38A4-A98ACCDA12F3}"/>
              </a:ext>
            </a:extLst>
          </p:cNvPr>
          <p:cNvSpPr/>
          <p:nvPr/>
        </p:nvSpPr>
        <p:spPr>
          <a:xfrm>
            <a:off x="2768778" y="1559144"/>
            <a:ext cx="1255367" cy="27870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450872D1-A0E2-1B10-6579-300F0B1D7C83}"/>
              </a:ext>
            </a:extLst>
          </p:cNvPr>
          <p:cNvSpPr/>
          <p:nvPr/>
        </p:nvSpPr>
        <p:spPr>
          <a:xfrm>
            <a:off x="422804" y="4408539"/>
            <a:ext cx="10895198" cy="235475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8E0EBDD-B66B-E1F6-E6E1-EE4A4F3F1ED2}"/>
              </a:ext>
            </a:extLst>
          </p:cNvPr>
          <p:cNvSpPr txBox="1"/>
          <p:nvPr/>
        </p:nvSpPr>
        <p:spPr>
          <a:xfrm>
            <a:off x="840681" y="5190088"/>
            <a:ext cx="5328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서울대학교병원 선택 </a:t>
            </a:r>
            <a:r>
              <a:rPr lang="en-US" altLang="ko-KR" sz="1200" dirty="0"/>
              <a:t>– </a:t>
            </a:r>
            <a:r>
              <a:rPr lang="ko-KR" altLang="en-US" sz="1200" dirty="0"/>
              <a:t>하단 교육등록 내용이 사용자페이지에 노출됩니다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F8BC9DA-FD6D-F6AE-A48F-262ABBB46429}"/>
              </a:ext>
            </a:extLst>
          </p:cNvPr>
          <p:cNvSpPr txBox="1"/>
          <p:nvPr/>
        </p:nvSpPr>
        <p:spPr>
          <a:xfrm>
            <a:off x="1061055" y="4597353"/>
            <a:ext cx="3637534" cy="414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FF0000"/>
                </a:solidFill>
              </a:rPr>
              <a:t>*</a:t>
            </a:r>
            <a:r>
              <a:rPr lang="en-US" altLang="ko-KR" sz="1200" b="1" dirty="0">
                <a:solidFill>
                  <a:srgbClr val="FF0000"/>
                </a:solidFill>
              </a:rPr>
              <a:t> </a:t>
            </a:r>
            <a:r>
              <a:rPr lang="ko-KR" altLang="en-US" sz="1200" dirty="0"/>
              <a:t>이 표시된 항목의 경우 </a:t>
            </a:r>
            <a:r>
              <a:rPr lang="ko-KR" altLang="en-US" sz="1200" b="1" dirty="0"/>
              <a:t>필수</a:t>
            </a:r>
            <a:r>
              <a:rPr lang="ko-KR" altLang="en-US" sz="1200" dirty="0"/>
              <a:t>로 입력해야 합니다 </a:t>
            </a:r>
            <a:endParaRPr lang="en-US" altLang="ko-KR" sz="1200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FEFEDEC3-E63F-E581-5AC3-5EE9580E4F84}"/>
              </a:ext>
            </a:extLst>
          </p:cNvPr>
          <p:cNvSpPr/>
          <p:nvPr/>
        </p:nvSpPr>
        <p:spPr>
          <a:xfrm>
            <a:off x="756116" y="958275"/>
            <a:ext cx="10080882" cy="32117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7E1DD1-D7AF-38E0-862C-180C0C798C5E}"/>
              </a:ext>
            </a:extLst>
          </p:cNvPr>
          <p:cNvSpPr txBox="1"/>
          <p:nvPr/>
        </p:nvSpPr>
        <p:spPr>
          <a:xfrm>
            <a:off x="255606" y="243586"/>
            <a:ext cx="3278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kern="0" dirty="0">
                <a:solidFill>
                  <a:srgbClr val="1F519C"/>
                </a:solidFill>
                <a:ea typeface="맑은 고딕" panose="020B0503020000020004" pitchFamily="50" charset="-127"/>
              </a:rPr>
              <a:t>교육 등록</a:t>
            </a:r>
            <a:r>
              <a:rPr lang="en-US" altLang="ko-KR" sz="2000" b="1" kern="0" dirty="0">
                <a:solidFill>
                  <a:srgbClr val="1F519C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2000" b="1" kern="0" dirty="0">
                <a:solidFill>
                  <a:srgbClr val="1F519C"/>
                </a:solidFill>
                <a:ea typeface="맑은 고딕" panose="020B0503020000020004" pitchFamily="50" charset="-127"/>
              </a:rPr>
              <a:t>서울대학교병원</a:t>
            </a:r>
            <a:r>
              <a:rPr lang="en-US" altLang="ko-KR" sz="2000" b="1" kern="0" dirty="0">
                <a:solidFill>
                  <a:srgbClr val="1F519C"/>
                </a:solidFill>
                <a:ea typeface="맑은 고딕" panose="020B0503020000020004" pitchFamily="50" charset="-127"/>
              </a:rPr>
              <a:t>)</a:t>
            </a:r>
            <a:endParaRPr lang="ko-KR" altLang="en-US" sz="2000" b="1" dirty="0">
              <a:solidFill>
                <a:srgbClr val="093079"/>
              </a:solidFill>
              <a:latin typeface="+mn-ea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xmlns="" id="{B64601D1-1FA3-6F94-89DF-01B39ABC24C7}"/>
              </a:ext>
            </a:extLst>
          </p:cNvPr>
          <p:cNvCxnSpPr>
            <a:cxnSpLocks/>
          </p:cNvCxnSpPr>
          <p:nvPr/>
        </p:nvCxnSpPr>
        <p:spPr>
          <a:xfrm flipV="1">
            <a:off x="255606" y="643696"/>
            <a:ext cx="3278462" cy="1139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A59FD580-6F01-E430-03D1-D282EF786C80}"/>
              </a:ext>
            </a:extLst>
          </p:cNvPr>
          <p:cNvSpPr/>
          <p:nvPr/>
        </p:nvSpPr>
        <p:spPr>
          <a:xfrm>
            <a:off x="2688031" y="1413199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A9DBECEB-0E92-A805-E532-2DCA9403CD39}"/>
              </a:ext>
            </a:extLst>
          </p:cNvPr>
          <p:cNvSpPr/>
          <p:nvPr/>
        </p:nvSpPr>
        <p:spPr>
          <a:xfrm>
            <a:off x="565385" y="4804365"/>
            <a:ext cx="452975" cy="16991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/>
              <a:t>공통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B31C0DAE-F57D-2995-2044-4B1EF84D254C}"/>
              </a:ext>
            </a:extLst>
          </p:cNvPr>
          <p:cNvSpPr/>
          <p:nvPr/>
        </p:nvSpPr>
        <p:spPr>
          <a:xfrm>
            <a:off x="602690" y="5290886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8FC6853D-7072-4535-5AFE-2CBDC05371D4}"/>
              </a:ext>
            </a:extLst>
          </p:cNvPr>
          <p:cNvSpPr/>
          <p:nvPr/>
        </p:nvSpPr>
        <p:spPr>
          <a:xfrm>
            <a:off x="608359" y="5919711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DC722C83-FFD5-C5E0-F950-6D716811DF92}"/>
              </a:ext>
            </a:extLst>
          </p:cNvPr>
          <p:cNvSpPr/>
          <p:nvPr/>
        </p:nvSpPr>
        <p:spPr>
          <a:xfrm>
            <a:off x="756116" y="3440876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AC4AD98-1ABC-9CBC-477E-B3FDE1C58692}"/>
              </a:ext>
            </a:extLst>
          </p:cNvPr>
          <p:cNvSpPr txBox="1"/>
          <p:nvPr/>
        </p:nvSpPr>
        <p:spPr>
          <a:xfrm>
            <a:off x="878122" y="5899725"/>
            <a:ext cx="875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교육수련팀의 승인을 받은 경우 비공개설정시 사용자페이지 미 노출</a:t>
            </a:r>
            <a:r>
              <a:rPr lang="en-US" altLang="ko-KR" sz="1200" dirty="0"/>
              <a:t>, </a:t>
            </a:r>
            <a:r>
              <a:rPr lang="ko-KR" altLang="en-US" sz="1200" dirty="0"/>
              <a:t>공개설정시 사용자페이지에 해당 데이터가 노출됩니다</a:t>
            </a:r>
            <a:r>
              <a:rPr lang="en-US" altLang="ko-KR" sz="1200" dirty="0"/>
              <a:t>.</a:t>
            </a:r>
          </a:p>
          <a:p>
            <a:r>
              <a:rPr lang="ko-KR" altLang="en-US" sz="1200" dirty="0"/>
              <a:t>단</a:t>
            </a:r>
            <a:r>
              <a:rPr lang="en-US" altLang="ko-KR" sz="1200" dirty="0"/>
              <a:t>,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교육수련팀</a:t>
            </a:r>
            <a:r>
              <a:rPr lang="ko-KR" altLang="en-US" sz="1200" dirty="0"/>
              <a:t> 미 승인 시 공개설정시에도 사용자페이지에는 노출되지 않습니다</a:t>
            </a:r>
            <a:r>
              <a:rPr lang="en-US" altLang="ko-KR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743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7E0951D-B63F-2719-2E7A-2CFB647A5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8F03BF0F-2EAE-ABE6-90B3-677BF452A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03" y="794551"/>
            <a:ext cx="7206415" cy="3509774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476F83D4-417A-6756-F7BA-D94F57FDF10C}"/>
              </a:ext>
            </a:extLst>
          </p:cNvPr>
          <p:cNvSpPr/>
          <p:nvPr/>
        </p:nvSpPr>
        <p:spPr>
          <a:xfrm>
            <a:off x="193878" y="4491442"/>
            <a:ext cx="10895198" cy="232324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770E95-05B6-EFD1-14B0-164402CAEA4A}"/>
              </a:ext>
            </a:extLst>
          </p:cNvPr>
          <p:cNvSpPr txBox="1"/>
          <p:nvPr/>
        </p:nvSpPr>
        <p:spPr>
          <a:xfrm>
            <a:off x="826333" y="4673453"/>
            <a:ext cx="3637534" cy="414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FF0000"/>
                </a:solidFill>
              </a:rPr>
              <a:t>*</a:t>
            </a:r>
            <a:r>
              <a:rPr lang="en-US" altLang="ko-KR" sz="1200" b="1" dirty="0">
                <a:solidFill>
                  <a:srgbClr val="FF0000"/>
                </a:solidFill>
              </a:rPr>
              <a:t> </a:t>
            </a:r>
            <a:r>
              <a:rPr lang="ko-KR" altLang="en-US" sz="1200" dirty="0"/>
              <a:t>이 표시된 항목의 경우 </a:t>
            </a:r>
            <a:r>
              <a:rPr lang="ko-KR" altLang="en-US" sz="1200" b="1" dirty="0"/>
              <a:t>필수</a:t>
            </a:r>
            <a:r>
              <a:rPr lang="ko-KR" altLang="en-US" sz="1200" dirty="0"/>
              <a:t>로 입력해야 합니다 </a:t>
            </a:r>
            <a:endParaRPr lang="en-US" altLang="ko-KR" sz="1200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E847D49F-F33A-612B-83B4-B4B0BE0C1E55}"/>
              </a:ext>
            </a:extLst>
          </p:cNvPr>
          <p:cNvSpPr/>
          <p:nvPr/>
        </p:nvSpPr>
        <p:spPr>
          <a:xfrm>
            <a:off x="193878" y="763477"/>
            <a:ext cx="7438194" cy="36246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2D84D5F8-6DD2-9820-8428-D13300716109}"/>
              </a:ext>
            </a:extLst>
          </p:cNvPr>
          <p:cNvSpPr/>
          <p:nvPr/>
        </p:nvSpPr>
        <p:spPr>
          <a:xfrm>
            <a:off x="1602254" y="3464473"/>
            <a:ext cx="5884396" cy="78447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F29D2D-C7DB-F24B-5112-F4B6E6F71051}"/>
              </a:ext>
            </a:extLst>
          </p:cNvPr>
          <p:cNvSpPr txBox="1"/>
          <p:nvPr/>
        </p:nvSpPr>
        <p:spPr>
          <a:xfrm>
            <a:off x="729468" y="5656693"/>
            <a:ext cx="97594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교육수련팀에서 각 진료과에 부여한 담당자명</a:t>
            </a:r>
            <a:r>
              <a:rPr lang="en-US" altLang="ko-KR" sz="1200" dirty="0"/>
              <a:t>, </a:t>
            </a:r>
            <a:r>
              <a:rPr lang="ko-KR" altLang="en-US" sz="1200" dirty="0"/>
              <a:t>담당자 전화번호</a:t>
            </a:r>
            <a:r>
              <a:rPr lang="en-US" altLang="ko-KR" sz="1200" dirty="0"/>
              <a:t>, </a:t>
            </a:r>
            <a:r>
              <a:rPr lang="ko-KR" altLang="en-US" sz="1200" dirty="0"/>
              <a:t>담당자 </a:t>
            </a:r>
            <a:r>
              <a:rPr lang="en-US" altLang="ko-KR" sz="1200" dirty="0"/>
              <a:t>E-mail</a:t>
            </a:r>
            <a:r>
              <a:rPr lang="ko-KR" altLang="en-US" sz="1200" dirty="0"/>
              <a:t>이 자동으로 노출되지만 변경을 원하신다면 수정이 가능하여</a:t>
            </a:r>
            <a:endParaRPr lang="en-US" altLang="ko-KR" sz="1200" dirty="0"/>
          </a:p>
          <a:p>
            <a:r>
              <a:rPr lang="ko-KR" altLang="en-US" sz="1200" dirty="0"/>
              <a:t>해당 내역은 </a:t>
            </a: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/>
              <a:t>교육신청</a:t>
            </a:r>
            <a:r>
              <a:rPr lang="en-US" altLang="ko-KR" sz="1200" dirty="0"/>
              <a:t>(</a:t>
            </a:r>
            <a:r>
              <a:rPr lang="ko-KR" altLang="en-US" sz="1200" dirty="0"/>
              <a:t>사용자</a:t>
            </a:r>
            <a:r>
              <a:rPr lang="en-US" altLang="ko-KR" sz="1200" dirty="0"/>
              <a:t>) </a:t>
            </a:r>
            <a:r>
              <a:rPr lang="ko-KR" altLang="en-US" sz="1200" dirty="0"/>
              <a:t>페이지 </a:t>
            </a:r>
            <a:r>
              <a:rPr lang="en-US" altLang="ko-KR" sz="1200" dirty="0"/>
              <a:t>&gt; </a:t>
            </a:r>
            <a:r>
              <a:rPr lang="ko-KR" altLang="en-US" sz="1200" dirty="0"/>
              <a:t>문의처</a:t>
            </a: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/>
              <a:t>교육등록 완료 발송메일</a:t>
            </a:r>
            <a:r>
              <a:rPr lang="en-US" altLang="ko-KR" sz="1200" dirty="0"/>
              <a:t>(</a:t>
            </a:r>
            <a:r>
              <a:rPr lang="ko-KR" altLang="en-US" sz="1200" dirty="0"/>
              <a:t>사용자</a:t>
            </a:r>
            <a:r>
              <a:rPr lang="en-US" altLang="ko-KR" sz="1200" dirty="0"/>
              <a:t>) </a:t>
            </a:r>
          </a:p>
          <a:p>
            <a:pPr marL="228600" indent="-228600">
              <a:buAutoNum type="arabicPeriod"/>
            </a:pPr>
            <a:r>
              <a:rPr lang="ko-KR" altLang="en-US" sz="1200" dirty="0"/>
              <a:t>입금완료 발송메일</a:t>
            </a:r>
            <a:r>
              <a:rPr lang="en-US" altLang="ko-KR" sz="1200" dirty="0"/>
              <a:t> (</a:t>
            </a:r>
            <a:r>
              <a:rPr lang="ko-KR" altLang="en-US" sz="1200" dirty="0"/>
              <a:t>사용자</a:t>
            </a:r>
            <a:r>
              <a:rPr lang="en-US" altLang="ko-KR" sz="1200" dirty="0"/>
              <a:t>) </a:t>
            </a:r>
            <a:r>
              <a:rPr lang="ko-KR" altLang="en-US" sz="1200" dirty="0"/>
              <a:t>에 노출됩니다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431592-72C1-BED5-68A0-F8E576953D54}"/>
              </a:ext>
            </a:extLst>
          </p:cNvPr>
          <p:cNvSpPr txBox="1"/>
          <p:nvPr/>
        </p:nvSpPr>
        <p:spPr>
          <a:xfrm>
            <a:off x="255606" y="24358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kern="0" dirty="0">
                <a:solidFill>
                  <a:srgbClr val="1F519C"/>
                </a:solidFill>
                <a:ea typeface="맑은 고딕" panose="020B0503020000020004" pitchFamily="50" charset="-127"/>
              </a:rPr>
              <a:t>교육정보입력</a:t>
            </a:r>
            <a:endParaRPr lang="ko-KR" altLang="en-US" sz="2000" b="1" dirty="0">
              <a:solidFill>
                <a:srgbClr val="093079"/>
              </a:solidFill>
              <a:latin typeface="+mn-ea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xmlns="" id="{D78B211E-BBBA-1DED-A208-C4284A75A974}"/>
              </a:ext>
            </a:extLst>
          </p:cNvPr>
          <p:cNvCxnSpPr>
            <a:cxnSpLocks/>
          </p:cNvCxnSpPr>
          <p:nvPr/>
        </p:nvCxnSpPr>
        <p:spPr>
          <a:xfrm flipV="1">
            <a:off x="255606" y="643696"/>
            <a:ext cx="1723549" cy="1139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7E1C1049-BDEC-337E-8595-01141239C1F1}"/>
              </a:ext>
            </a:extLst>
          </p:cNvPr>
          <p:cNvSpPr/>
          <p:nvPr/>
        </p:nvSpPr>
        <p:spPr>
          <a:xfrm>
            <a:off x="1461026" y="3498778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6ABE855D-31A5-B25B-7E69-19AE2397FC32}"/>
              </a:ext>
            </a:extLst>
          </p:cNvPr>
          <p:cNvSpPr/>
          <p:nvPr/>
        </p:nvSpPr>
        <p:spPr>
          <a:xfrm>
            <a:off x="303141" y="4813868"/>
            <a:ext cx="452975" cy="16991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/>
              <a:t>공통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6DDECE16-4F15-9E12-B605-3B1C52A2865E}"/>
              </a:ext>
            </a:extLst>
          </p:cNvPr>
          <p:cNvSpPr/>
          <p:nvPr/>
        </p:nvSpPr>
        <p:spPr>
          <a:xfrm>
            <a:off x="407622" y="5150321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xmlns="" id="{D5E1BBF4-0548-254B-75F8-EA9E950731A9}"/>
              </a:ext>
            </a:extLst>
          </p:cNvPr>
          <p:cNvCxnSpPr>
            <a:cxnSpLocks/>
          </p:cNvCxnSpPr>
          <p:nvPr/>
        </p:nvCxnSpPr>
        <p:spPr>
          <a:xfrm>
            <a:off x="7481695" y="3521680"/>
            <a:ext cx="45861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FBD5AB50-6AA8-089A-6A35-4064299F9CE3}"/>
              </a:ext>
            </a:extLst>
          </p:cNvPr>
          <p:cNvSpPr/>
          <p:nvPr/>
        </p:nvSpPr>
        <p:spPr>
          <a:xfrm>
            <a:off x="7968226" y="2852169"/>
            <a:ext cx="4066866" cy="1492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B2870883-CC16-E200-5AE1-9BB40C2C6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670" y="2924033"/>
            <a:ext cx="3989977" cy="1380292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0E4212C1-D08E-68CC-223A-4048B3058359}"/>
              </a:ext>
            </a:extLst>
          </p:cNvPr>
          <p:cNvSpPr/>
          <p:nvPr/>
        </p:nvSpPr>
        <p:spPr>
          <a:xfrm>
            <a:off x="1632573" y="2426329"/>
            <a:ext cx="5884396" cy="68649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1408BE6-7D0E-1CB9-682C-4F99CB2DE545}"/>
              </a:ext>
            </a:extLst>
          </p:cNvPr>
          <p:cNvSpPr/>
          <p:nvPr/>
        </p:nvSpPr>
        <p:spPr>
          <a:xfrm>
            <a:off x="1461026" y="2421155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xmlns="" id="{C1632F03-35B1-BBAB-7E64-234D36AA7505}"/>
              </a:ext>
            </a:extLst>
          </p:cNvPr>
          <p:cNvCxnSpPr>
            <a:cxnSpLocks/>
          </p:cNvCxnSpPr>
          <p:nvPr/>
        </p:nvCxnSpPr>
        <p:spPr>
          <a:xfrm flipV="1">
            <a:off x="7025489" y="1827848"/>
            <a:ext cx="836789" cy="5933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566A3360-3BCA-C6C4-B42D-721C39396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381" y="273707"/>
            <a:ext cx="3996029" cy="2232407"/>
          </a:xfrm>
          <a:prstGeom prst="rect">
            <a:avLst/>
          </a:prstGeom>
        </p:spPr>
      </p:pic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4C52847C-3B88-4895-919D-EA9677D68B1D}"/>
              </a:ext>
            </a:extLst>
          </p:cNvPr>
          <p:cNvSpPr/>
          <p:nvPr/>
        </p:nvSpPr>
        <p:spPr>
          <a:xfrm>
            <a:off x="7977381" y="175486"/>
            <a:ext cx="4066866" cy="237584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8BD57605-E8CB-3F4F-DC03-7416089AE7F7}"/>
              </a:ext>
            </a:extLst>
          </p:cNvPr>
          <p:cNvSpPr/>
          <p:nvPr/>
        </p:nvSpPr>
        <p:spPr>
          <a:xfrm>
            <a:off x="407622" y="5729319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45C2B86-8431-E8CD-2EF3-C95543B9E970}"/>
              </a:ext>
            </a:extLst>
          </p:cNvPr>
          <p:cNvSpPr txBox="1"/>
          <p:nvPr/>
        </p:nvSpPr>
        <p:spPr>
          <a:xfrm>
            <a:off x="756116" y="5095085"/>
            <a:ext cx="4863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주소 설정 시 사용자 페이지 오시는 길에 자동으로 </a:t>
            </a:r>
            <a:r>
              <a:rPr lang="ko-KR" altLang="en-US" sz="1200" dirty="0" err="1"/>
              <a:t>맵이</a:t>
            </a:r>
            <a:r>
              <a:rPr lang="ko-KR" altLang="en-US" sz="1200" dirty="0"/>
              <a:t> 노출됩니다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D24BE0C-4771-BDE1-30C0-5E0DC277178E}"/>
              </a:ext>
            </a:extLst>
          </p:cNvPr>
          <p:cNvSpPr txBox="1"/>
          <p:nvPr/>
        </p:nvSpPr>
        <p:spPr>
          <a:xfrm>
            <a:off x="8886428" y="28891"/>
            <a:ext cx="2390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highlight>
                  <a:srgbClr val="FFFF00"/>
                </a:highlight>
              </a:rPr>
              <a:t>사용자 페이지 오시는 길 노출 예시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EC426B-0AC5-8024-FD79-884B29F191A6}"/>
              </a:ext>
            </a:extLst>
          </p:cNvPr>
          <p:cNvSpPr txBox="1"/>
          <p:nvPr/>
        </p:nvSpPr>
        <p:spPr>
          <a:xfrm>
            <a:off x="9139925" y="2714351"/>
            <a:ext cx="2390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highlight>
                  <a:srgbClr val="FFFF00"/>
                </a:highlight>
              </a:rPr>
              <a:t>사용자 페이지 문의처 노출 예시</a:t>
            </a:r>
          </a:p>
        </p:txBody>
      </p:sp>
    </p:spTree>
    <p:extLst>
      <p:ext uri="{BB962C8B-B14F-4D97-AF65-F5344CB8AC3E}">
        <p14:creationId xmlns:p14="http://schemas.microsoft.com/office/powerpoint/2010/main" val="3213181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96935DB-F5E1-7510-D417-6D1A6177A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304D0E2F-5E14-9DB6-F4D5-2184E3AA1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55" y="1254692"/>
            <a:ext cx="6803528" cy="3598662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B1955B29-7FF9-BEF1-386A-F7B742069845}"/>
              </a:ext>
            </a:extLst>
          </p:cNvPr>
          <p:cNvSpPr/>
          <p:nvPr/>
        </p:nvSpPr>
        <p:spPr>
          <a:xfrm>
            <a:off x="6495935" y="2380580"/>
            <a:ext cx="443875" cy="26568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A4CAA6E0-94F1-3058-271E-B1F342188963}"/>
              </a:ext>
            </a:extLst>
          </p:cNvPr>
          <p:cNvSpPr/>
          <p:nvPr/>
        </p:nvSpPr>
        <p:spPr>
          <a:xfrm>
            <a:off x="7324024" y="1941950"/>
            <a:ext cx="4810419" cy="471747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05855D5-32C8-3BD9-41D4-334F4D5EE264}"/>
              </a:ext>
            </a:extLst>
          </p:cNvPr>
          <p:cNvSpPr txBox="1"/>
          <p:nvPr/>
        </p:nvSpPr>
        <p:spPr>
          <a:xfrm>
            <a:off x="7722391" y="2575235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추가 선택 시 구분 값에 관련 직종 입력가능 합니다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52D889AF-A25C-28E7-6BE7-1CDC4E0C6F2A}"/>
              </a:ext>
            </a:extLst>
          </p:cNvPr>
          <p:cNvSpPr/>
          <p:nvPr/>
        </p:nvSpPr>
        <p:spPr>
          <a:xfrm>
            <a:off x="231972" y="1195291"/>
            <a:ext cx="6882579" cy="377206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493A5AC9-5F85-DF6D-61B1-9486DE474303}"/>
              </a:ext>
            </a:extLst>
          </p:cNvPr>
          <p:cNvSpPr/>
          <p:nvPr/>
        </p:nvSpPr>
        <p:spPr>
          <a:xfrm>
            <a:off x="6376505" y="3617232"/>
            <a:ext cx="545424" cy="31078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6A7B15-80AD-E17C-0230-FEACFA3E9DFA}"/>
              </a:ext>
            </a:extLst>
          </p:cNvPr>
          <p:cNvSpPr txBox="1"/>
          <p:nvPr/>
        </p:nvSpPr>
        <p:spPr>
          <a:xfrm>
            <a:off x="7656718" y="3473008"/>
            <a:ext cx="45664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070C0"/>
                </a:solidFill>
              </a:rPr>
              <a:t>평점 제외 시간이란</a:t>
            </a:r>
            <a:r>
              <a:rPr lang="en-US" altLang="ko-KR" sz="1200" b="1" dirty="0">
                <a:solidFill>
                  <a:srgbClr val="0070C0"/>
                </a:solidFill>
              </a:rPr>
              <a:t>?</a:t>
            </a:r>
          </a:p>
          <a:p>
            <a:r>
              <a:rPr lang="ko-KR" altLang="en-US" sz="1200" dirty="0"/>
              <a:t>총 교육 이수시간에서  점심시간</a:t>
            </a:r>
            <a:r>
              <a:rPr lang="en-US" altLang="ko-KR" sz="1200" dirty="0"/>
              <a:t>, </a:t>
            </a:r>
            <a:r>
              <a:rPr lang="ko-KR" altLang="en-US" sz="1200" dirty="0"/>
              <a:t>혹은 브레이크 타임 설정 시 </a:t>
            </a:r>
            <a:r>
              <a:rPr lang="en-US" altLang="ko-KR" sz="1200" dirty="0"/>
              <a:t>[</a:t>
            </a:r>
            <a:r>
              <a:rPr lang="ko-KR" altLang="en-US" sz="1200" dirty="0"/>
              <a:t> 총 이수시간 </a:t>
            </a:r>
            <a:r>
              <a:rPr lang="en-US" altLang="ko-KR" sz="1200" dirty="0"/>
              <a:t>– </a:t>
            </a:r>
            <a:r>
              <a:rPr lang="ko-KR" altLang="en-US" sz="1200" dirty="0"/>
              <a:t>평점 제외 시간 </a:t>
            </a:r>
            <a:r>
              <a:rPr lang="en-US" altLang="ko-KR" sz="1200" dirty="0"/>
              <a:t>= </a:t>
            </a:r>
            <a:r>
              <a:rPr lang="ko-KR" altLang="en-US" sz="1200" dirty="0"/>
              <a:t>이수시간 </a:t>
            </a:r>
            <a:r>
              <a:rPr lang="en-US" altLang="ko-KR" sz="1200" dirty="0"/>
              <a:t>] </a:t>
            </a:r>
            <a:r>
              <a:rPr lang="ko-KR" altLang="en-US" sz="1200" dirty="0"/>
              <a:t>평점 이수 시간에서 제외되는 시간 입니다</a:t>
            </a:r>
            <a:r>
              <a:rPr lang="en-US" altLang="ko-KR" sz="1200" dirty="0"/>
              <a:t>.</a:t>
            </a:r>
          </a:p>
          <a:p>
            <a:r>
              <a:rPr lang="ko-KR" altLang="en-US" sz="1200" dirty="0"/>
              <a:t>해당 시간을 설정 하시면 추후 평점완료 및 </a:t>
            </a:r>
            <a:r>
              <a:rPr lang="ko-KR" altLang="en-US" sz="1200" dirty="0" err="1"/>
              <a:t>이수증</a:t>
            </a:r>
            <a:r>
              <a:rPr lang="ko-KR" altLang="en-US" sz="1200" dirty="0"/>
              <a:t> 발급 시 해당 시간을 제외하여 평점이 노출됩니다</a:t>
            </a:r>
            <a:r>
              <a:rPr lang="en-US" altLang="ko-KR" sz="1200" dirty="0"/>
              <a:t>.</a:t>
            </a:r>
          </a:p>
          <a:p>
            <a:r>
              <a:rPr lang="en-US" altLang="ko-KR" sz="1200" dirty="0">
                <a:highlight>
                  <a:srgbClr val="FFFF00"/>
                </a:highlight>
              </a:rPr>
              <a:t>(</a:t>
            </a:r>
            <a:r>
              <a:rPr lang="ko-KR" altLang="en-US" sz="1200" dirty="0">
                <a:highlight>
                  <a:srgbClr val="FFFF00"/>
                </a:highlight>
              </a:rPr>
              <a:t>평점은 시간당 </a:t>
            </a:r>
            <a:r>
              <a:rPr lang="en-US" altLang="ko-KR" sz="1200" dirty="0">
                <a:highlight>
                  <a:srgbClr val="FFFF00"/>
                </a:highlight>
              </a:rPr>
              <a:t>1</a:t>
            </a:r>
            <a:r>
              <a:rPr lang="ko-KR" altLang="en-US" sz="1200" dirty="0">
                <a:highlight>
                  <a:srgbClr val="FFFF00"/>
                </a:highlight>
              </a:rPr>
              <a:t>평점</a:t>
            </a:r>
            <a:r>
              <a:rPr lang="en-US" altLang="ko-KR" sz="1200" dirty="0">
                <a:highlight>
                  <a:srgbClr val="FFFF00"/>
                </a:highlight>
              </a:rPr>
              <a:t>)</a:t>
            </a:r>
          </a:p>
          <a:p>
            <a:endParaRPr lang="en-US" altLang="ko-KR" sz="1200" dirty="0">
              <a:highlight>
                <a:srgbClr val="FFFF00"/>
              </a:highlight>
            </a:endParaRPr>
          </a:p>
          <a:p>
            <a:r>
              <a:rPr lang="ko-KR" altLang="en-US" sz="1200" dirty="0"/>
              <a:t>예</a:t>
            </a:r>
            <a:r>
              <a:rPr lang="en-US" altLang="ko-KR" sz="1200" dirty="0"/>
              <a:t>) </a:t>
            </a:r>
            <a:r>
              <a:rPr lang="ko-KR" altLang="en-US" sz="1200" dirty="0"/>
              <a:t>최대 평점 </a:t>
            </a:r>
            <a:r>
              <a:rPr lang="en-US" altLang="ko-KR" sz="1200" dirty="0"/>
              <a:t>3</a:t>
            </a:r>
            <a:r>
              <a:rPr lang="ko-KR" altLang="en-US" sz="1200" dirty="0"/>
              <a:t>점을 기준으로</a:t>
            </a:r>
            <a:endParaRPr lang="en-US" altLang="ko-KR" sz="1200" dirty="0"/>
          </a:p>
          <a:p>
            <a:r>
              <a:rPr lang="ko-KR" altLang="en-US" sz="1200" dirty="0"/>
              <a:t>교육시간 최대 </a:t>
            </a:r>
            <a:r>
              <a:rPr lang="en-US" altLang="ko-KR" sz="1200" dirty="0"/>
              <a:t>5</a:t>
            </a:r>
            <a:r>
              <a:rPr lang="ko-KR" altLang="en-US" sz="1200" dirty="0"/>
              <a:t>시간 중</a:t>
            </a:r>
            <a:endParaRPr lang="en-US" altLang="ko-KR" sz="1200" dirty="0"/>
          </a:p>
          <a:p>
            <a:r>
              <a:rPr lang="en-US" altLang="ko-KR" sz="1200" dirty="0"/>
              <a:t>4</a:t>
            </a:r>
            <a:r>
              <a:rPr lang="ko-KR" altLang="en-US" sz="1200" dirty="0"/>
              <a:t>시간</a:t>
            </a:r>
            <a:r>
              <a:rPr lang="en-US" altLang="ko-KR" sz="1200" dirty="0"/>
              <a:t>(</a:t>
            </a:r>
            <a:r>
              <a:rPr lang="ko-KR" altLang="en-US" sz="1200" dirty="0"/>
              <a:t>총 교육 이수시간</a:t>
            </a:r>
            <a:r>
              <a:rPr lang="en-US" altLang="ko-KR" sz="1200" dirty="0"/>
              <a:t>)</a:t>
            </a:r>
            <a:r>
              <a:rPr lang="ko-KR" altLang="en-US" sz="1200" dirty="0"/>
              <a:t> </a:t>
            </a:r>
            <a:r>
              <a:rPr lang="en-US" altLang="ko-KR" sz="1200" dirty="0"/>
              <a:t>– 1</a:t>
            </a:r>
            <a:r>
              <a:rPr lang="ko-KR" altLang="en-US" sz="1200" dirty="0"/>
              <a:t>시간</a:t>
            </a:r>
            <a:r>
              <a:rPr lang="en-US" altLang="ko-KR" sz="1200" dirty="0"/>
              <a:t>(</a:t>
            </a:r>
            <a:r>
              <a:rPr lang="ko-KR" altLang="en-US" sz="1200" dirty="0"/>
              <a:t>평점 제외 시간</a:t>
            </a:r>
            <a:r>
              <a:rPr lang="en-US" altLang="ko-KR" sz="1200" dirty="0"/>
              <a:t>)</a:t>
            </a:r>
            <a:r>
              <a:rPr lang="ko-KR" altLang="en-US" sz="1200" dirty="0"/>
              <a:t> </a:t>
            </a:r>
            <a:r>
              <a:rPr lang="en-US" altLang="ko-KR" sz="1200" dirty="0"/>
              <a:t>= 3</a:t>
            </a:r>
            <a:r>
              <a:rPr lang="ko-KR" altLang="en-US" sz="1200" dirty="0"/>
              <a:t>시간 이수</a:t>
            </a:r>
            <a:r>
              <a:rPr lang="en-US" altLang="ko-KR" sz="1200" dirty="0"/>
              <a:t>(</a:t>
            </a:r>
            <a:r>
              <a:rPr lang="ko-KR" altLang="en-US" sz="1200" dirty="0"/>
              <a:t>평점 </a:t>
            </a:r>
            <a:r>
              <a:rPr lang="en-US" altLang="ko-KR" sz="1200" dirty="0"/>
              <a:t>3</a:t>
            </a:r>
            <a:r>
              <a:rPr lang="ko-KR" altLang="en-US" sz="1200" dirty="0"/>
              <a:t>점 이수 완료</a:t>
            </a:r>
            <a:r>
              <a:rPr lang="en-US" altLang="ko-KR" sz="1200" dirty="0"/>
              <a:t>)</a:t>
            </a:r>
          </a:p>
          <a:p>
            <a:r>
              <a:rPr lang="en-US" altLang="ko-KR" sz="1200" dirty="0"/>
              <a:t>4</a:t>
            </a:r>
            <a:r>
              <a:rPr lang="ko-KR" altLang="en-US" sz="1200" dirty="0"/>
              <a:t>시간</a:t>
            </a:r>
            <a:r>
              <a:rPr lang="en-US" altLang="ko-KR" sz="1200" dirty="0"/>
              <a:t>(</a:t>
            </a:r>
            <a:r>
              <a:rPr lang="ko-KR" altLang="en-US" sz="1200" dirty="0"/>
              <a:t>총 교육 이수시간</a:t>
            </a:r>
            <a:r>
              <a:rPr lang="en-US" altLang="ko-KR" sz="1200" dirty="0"/>
              <a:t>)</a:t>
            </a:r>
            <a:r>
              <a:rPr lang="ko-KR" altLang="en-US" sz="1200" dirty="0"/>
              <a:t> </a:t>
            </a:r>
            <a:r>
              <a:rPr lang="en-US" altLang="ko-KR" sz="1200" dirty="0"/>
              <a:t>– 1</a:t>
            </a:r>
            <a:r>
              <a:rPr lang="ko-KR" altLang="en-US" sz="1200" dirty="0"/>
              <a:t>시간 </a:t>
            </a:r>
            <a:r>
              <a:rPr lang="en-US" altLang="ko-KR" sz="1200" dirty="0"/>
              <a:t>30</a:t>
            </a:r>
            <a:r>
              <a:rPr lang="ko-KR" altLang="en-US" sz="1200" dirty="0"/>
              <a:t>분</a:t>
            </a:r>
            <a:r>
              <a:rPr lang="en-US" altLang="ko-KR" sz="1200" dirty="0"/>
              <a:t>(</a:t>
            </a:r>
            <a:r>
              <a:rPr lang="ko-KR" altLang="en-US" sz="1200" dirty="0"/>
              <a:t>평점 제외 시간</a:t>
            </a:r>
            <a:r>
              <a:rPr lang="en-US" altLang="ko-KR" sz="1200" dirty="0"/>
              <a:t>)</a:t>
            </a:r>
            <a:r>
              <a:rPr lang="ko-KR" altLang="en-US" sz="1200" dirty="0"/>
              <a:t> </a:t>
            </a:r>
            <a:r>
              <a:rPr lang="en-US" altLang="ko-KR" sz="1200" dirty="0"/>
              <a:t>= 2</a:t>
            </a:r>
            <a:r>
              <a:rPr lang="ko-KR" altLang="en-US" sz="1200" dirty="0"/>
              <a:t>시간 </a:t>
            </a:r>
            <a:r>
              <a:rPr lang="en-US" altLang="ko-KR" sz="1200" dirty="0"/>
              <a:t>30</a:t>
            </a:r>
            <a:r>
              <a:rPr lang="ko-KR" altLang="en-US" sz="1200" dirty="0"/>
              <a:t>분 이수</a:t>
            </a:r>
            <a:r>
              <a:rPr lang="en-US" altLang="ko-KR" sz="1200" dirty="0"/>
              <a:t>(</a:t>
            </a:r>
            <a:r>
              <a:rPr lang="ko-KR" altLang="en-US" sz="1200" dirty="0"/>
              <a:t>평점 </a:t>
            </a:r>
            <a:r>
              <a:rPr lang="en-US" altLang="ko-KR" sz="1200" dirty="0"/>
              <a:t>2</a:t>
            </a:r>
            <a:r>
              <a:rPr lang="ko-KR" altLang="en-US" sz="1200" dirty="0"/>
              <a:t>점 이수 완료</a:t>
            </a:r>
            <a:r>
              <a:rPr lang="en-US" altLang="ko-KR" sz="1200" dirty="0"/>
              <a:t>)</a:t>
            </a:r>
          </a:p>
          <a:p>
            <a:endParaRPr lang="en-US" altLang="ko-KR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3B179D-C966-DD09-36C8-AA60F8946421}"/>
              </a:ext>
            </a:extLst>
          </p:cNvPr>
          <p:cNvSpPr txBox="1"/>
          <p:nvPr/>
        </p:nvSpPr>
        <p:spPr>
          <a:xfrm>
            <a:off x="255606" y="243586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kern="0" dirty="0">
                <a:solidFill>
                  <a:srgbClr val="1F519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접수 설정</a:t>
            </a:r>
            <a:endParaRPr lang="ko-KR" altLang="en-US" sz="2000" b="1" dirty="0">
              <a:solidFill>
                <a:srgbClr val="093079"/>
              </a:solidFill>
              <a:latin typeface="+mn-ea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55A02438-FCEB-6476-966B-3B8048662279}"/>
              </a:ext>
            </a:extLst>
          </p:cNvPr>
          <p:cNvCxnSpPr>
            <a:cxnSpLocks/>
          </p:cNvCxnSpPr>
          <p:nvPr/>
        </p:nvCxnSpPr>
        <p:spPr>
          <a:xfrm flipV="1">
            <a:off x="214409" y="658698"/>
            <a:ext cx="1723549" cy="1139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xmlns="" id="{A81E2543-C8D9-2AB7-FFC1-2D38E0EC06EC}"/>
              </a:ext>
            </a:extLst>
          </p:cNvPr>
          <p:cNvCxnSpPr>
            <a:cxnSpLocks/>
          </p:cNvCxnSpPr>
          <p:nvPr/>
        </p:nvCxnSpPr>
        <p:spPr>
          <a:xfrm flipV="1">
            <a:off x="6519084" y="1755981"/>
            <a:ext cx="278876" cy="5146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5525BA5-6301-73B6-6F6A-A5F93FF17FAD}"/>
              </a:ext>
            </a:extLst>
          </p:cNvPr>
          <p:cNvSpPr txBox="1"/>
          <p:nvPr/>
        </p:nvSpPr>
        <p:spPr>
          <a:xfrm>
            <a:off x="7858129" y="3064362"/>
            <a:ext cx="3191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면제 선택 시 등록비는 </a:t>
            </a:r>
            <a:r>
              <a:rPr lang="en-US" altLang="ko-KR" sz="1200" dirty="0"/>
              <a:t>0</a:t>
            </a:r>
            <a:r>
              <a:rPr lang="ko-KR" altLang="en-US" sz="1200" dirty="0"/>
              <a:t>원으로 처리됩니다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xmlns="" id="{369EB647-7231-C633-1F03-8AB945BB5336}"/>
              </a:ext>
            </a:extLst>
          </p:cNvPr>
          <p:cNvSpPr/>
          <p:nvPr/>
        </p:nvSpPr>
        <p:spPr>
          <a:xfrm>
            <a:off x="6247345" y="2220564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4</a:t>
            </a:r>
            <a:endParaRPr lang="ko-KR" altLang="en-US" sz="1050" b="1" dirty="0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xmlns="" id="{59959CA0-766B-9E1E-BF96-7A9C811CE141}"/>
              </a:ext>
            </a:extLst>
          </p:cNvPr>
          <p:cNvSpPr/>
          <p:nvPr/>
        </p:nvSpPr>
        <p:spPr>
          <a:xfrm>
            <a:off x="7455308" y="3124524"/>
            <a:ext cx="402821" cy="1672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4-1</a:t>
            </a:r>
            <a:endParaRPr lang="ko-KR" altLang="en-US" sz="1050" b="1" dirty="0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xmlns="" id="{72323CE2-B472-688B-7AA8-0451705C07E0}"/>
              </a:ext>
            </a:extLst>
          </p:cNvPr>
          <p:cNvSpPr/>
          <p:nvPr/>
        </p:nvSpPr>
        <p:spPr>
          <a:xfrm>
            <a:off x="5620745" y="5234843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5</a:t>
            </a:r>
            <a:endParaRPr lang="ko-KR" altLang="en-US" sz="1050" b="1" dirty="0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xmlns="" id="{8D71AD58-F8AF-56E3-60BB-08839630DAEE}"/>
              </a:ext>
            </a:extLst>
          </p:cNvPr>
          <p:cNvSpPr/>
          <p:nvPr/>
        </p:nvSpPr>
        <p:spPr>
          <a:xfrm>
            <a:off x="7454304" y="2605052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4</a:t>
            </a:r>
            <a:endParaRPr lang="ko-KR" altLang="en-US" sz="1050" b="1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xmlns="" id="{DA46E1CF-6DB4-18A2-135E-FCF7CB084A4E}"/>
              </a:ext>
            </a:extLst>
          </p:cNvPr>
          <p:cNvSpPr/>
          <p:nvPr/>
        </p:nvSpPr>
        <p:spPr>
          <a:xfrm>
            <a:off x="7454304" y="3495989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5</a:t>
            </a:r>
            <a:endParaRPr lang="ko-KR" altLang="en-US" sz="1050" b="1" dirty="0"/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xmlns="" id="{6EA482FA-5E69-416C-6709-1F2D47372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471" y="5503382"/>
            <a:ext cx="5373687" cy="581280"/>
          </a:xfrm>
          <a:prstGeom prst="rect">
            <a:avLst/>
          </a:prstGeom>
        </p:spPr>
      </p:pic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xmlns="" id="{31C25210-EB1E-2B97-FCC6-D250CDD794C1}"/>
              </a:ext>
            </a:extLst>
          </p:cNvPr>
          <p:cNvCxnSpPr>
            <a:cxnSpLocks/>
          </p:cNvCxnSpPr>
          <p:nvPr/>
        </p:nvCxnSpPr>
        <p:spPr>
          <a:xfrm flipH="1">
            <a:off x="5950039" y="3955341"/>
            <a:ext cx="657077" cy="14494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>
            <a:extLst>
              <a:ext uri="{FF2B5EF4-FFF2-40B4-BE49-F238E27FC236}">
                <a16:creationId xmlns:a16="http://schemas.microsoft.com/office/drawing/2014/main" xmlns="" id="{3E8A6B2A-D1AD-F71B-55CB-479604EC6533}"/>
              </a:ext>
            </a:extLst>
          </p:cNvPr>
          <p:cNvSpPr/>
          <p:nvPr/>
        </p:nvSpPr>
        <p:spPr>
          <a:xfrm>
            <a:off x="1646471" y="5476057"/>
            <a:ext cx="5373687" cy="61831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05B409D0-EECF-F34F-59BC-627CE126EDD3}"/>
              </a:ext>
            </a:extLst>
          </p:cNvPr>
          <p:cNvSpPr/>
          <p:nvPr/>
        </p:nvSpPr>
        <p:spPr>
          <a:xfrm>
            <a:off x="5454726" y="2551844"/>
            <a:ext cx="332037" cy="23287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BAA1ED95-F241-EACC-0091-60A5790626C4}"/>
              </a:ext>
            </a:extLst>
          </p:cNvPr>
          <p:cNvSpPr/>
          <p:nvPr/>
        </p:nvSpPr>
        <p:spPr>
          <a:xfrm>
            <a:off x="5230117" y="2427067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3</a:t>
            </a:r>
            <a:endParaRPr lang="ko-KR" altLang="en-US" sz="105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AD7E372-B4D7-4DD6-B7E2-5D5C7D574B7C}"/>
              </a:ext>
            </a:extLst>
          </p:cNvPr>
          <p:cNvSpPr txBox="1"/>
          <p:nvPr/>
        </p:nvSpPr>
        <p:spPr>
          <a:xfrm>
            <a:off x="7723395" y="2036851"/>
            <a:ext cx="4160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전문의 번호접수 선택 시 해당 </a:t>
            </a:r>
            <a:r>
              <a:rPr lang="ko-KR" altLang="en-US" sz="1200" dirty="0" err="1"/>
              <a:t>구분값을</a:t>
            </a:r>
            <a:r>
              <a:rPr lang="ko-KR" altLang="en-US" sz="1200" dirty="0"/>
              <a:t> 선택한 사용자는 </a:t>
            </a:r>
            <a:endParaRPr lang="en-US" altLang="ko-KR" sz="1200" dirty="0"/>
          </a:p>
          <a:p>
            <a:r>
              <a:rPr lang="ko-KR" altLang="en-US" sz="1200" dirty="0"/>
              <a:t>전문의 번호를 필수로 입력해야 사전등록이 가능합니다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0EE3C4E3-DFCD-AEEF-4EDD-A78DEE02B06A}"/>
              </a:ext>
            </a:extLst>
          </p:cNvPr>
          <p:cNvSpPr/>
          <p:nvPr/>
        </p:nvSpPr>
        <p:spPr>
          <a:xfrm>
            <a:off x="7455308" y="2066668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3</a:t>
            </a:r>
            <a:endParaRPr lang="ko-KR" altLang="en-US" sz="1050" b="1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38394F56-B462-E210-63DB-A514B785E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668" y="341061"/>
            <a:ext cx="5854139" cy="1343479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E085E9C1-1B7F-20B1-702F-63D066F1CE99}"/>
              </a:ext>
            </a:extLst>
          </p:cNvPr>
          <p:cNvSpPr/>
          <p:nvPr/>
        </p:nvSpPr>
        <p:spPr>
          <a:xfrm>
            <a:off x="5001549" y="329419"/>
            <a:ext cx="5881258" cy="141922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C07ED3FF-7466-4246-7091-5E47932E7D1F}"/>
              </a:ext>
            </a:extLst>
          </p:cNvPr>
          <p:cNvSpPr/>
          <p:nvPr/>
        </p:nvSpPr>
        <p:spPr>
          <a:xfrm>
            <a:off x="9531419" y="531740"/>
            <a:ext cx="344998" cy="25391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xmlns="" id="{82E319AA-130C-4C0C-9063-A1464BDD9074}"/>
              </a:ext>
            </a:extLst>
          </p:cNvPr>
          <p:cNvSpPr/>
          <p:nvPr/>
        </p:nvSpPr>
        <p:spPr>
          <a:xfrm>
            <a:off x="9157041" y="431874"/>
            <a:ext cx="426422" cy="1602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4-1</a:t>
            </a:r>
            <a:endParaRPr lang="ko-KR" altLang="en-US" sz="1050" b="1" dirty="0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xmlns="" id="{D9BCA074-7D4D-9E14-A93D-15BE8FCBEF6B}"/>
              </a:ext>
            </a:extLst>
          </p:cNvPr>
          <p:cNvSpPr/>
          <p:nvPr/>
        </p:nvSpPr>
        <p:spPr>
          <a:xfrm>
            <a:off x="10249664" y="332946"/>
            <a:ext cx="344998" cy="25391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xmlns="" id="{7609B544-A419-A776-94A9-EF10C3D5CD1B}"/>
              </a:ext>
            </a:extLst>
          </p:cNvPr>
          <p:cNvSpPr/>
          <p:nvPr/>
        </p:nvSpPr>
        <p:spPr>
          <a:xfrm>
            <a:off x="10145622" y="228001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4</a:t>
            </a:r>
            <a:endParaRPr lang="ko-KR" altLang="en-US" sz="105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1E3E1B5A-7D31-7DD6-1023-E4538462600D}"/>
              </a:ext>
            </a:extLst>
          </p:cNvPr>
          <p:cNvSpPr/>
          <p:nvPr/>
        </p:nvSpPr>
        <p:spPr>
          <a:xfrm>
            <a:off x="267874" y="1267760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6</a:t>
            </a:r>
            <a:endParaRPr lang="ko-KR" altLang="en-US" sz="1050" b="1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6793732D-4609-6E5E-2EE3-FFB6944728E0}"/>
              </a:ext>
            </a:extLst>
          </p:cNvPr>
          <p:cNvSpPr/>
          <p:nvPr/>
        </p:nvSpPr>
        <p:spPr>
          <a:xfrm>
            <a:off x="7534712" y="6346628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6</a:t>
            </a:r>
            <a:endParaRPr lang="ko-KR" altLang="en-US" sz="105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35877E2-41E4-D7A5-56DE-C4B447BE89BB}"/>
              </a:ext>
            </a:extLst>
          </p:cNvPr>
          <p:cNvSpPr txBox="1"/>
          <p:nvPr/>
        </p:nvSpPr>
        <p:spPr>
          <a:xfrm>
            <a:off x="7826834" y="6250844"/>
            <a:ext cx="4259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/>
              <a:t>구분값에따라</a:t>
            </a:r>
            <a:r>
              <a:rPr lang="ko-KR" altLang="en-US" sz="1200" dirty="0"/>
              <a:t> 현장등록시 체류시간 및 평점시간 노출 변경 </a:t>
            </a:r>
          </a:p>
        </p:txBody>
      </p:sp>
    </p:spTree>
    <p:extLst>
      <p:ext uri="{BB962C8B-B14F-4D97-AF65-F5344CB8AC3E}">
        <p14:creationId xmlns:p14="http://schemas.microsoft.com/office/powerpoint/2010/main" val="118369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16D67D9-5875-4FB5-32E8-EC3A816B3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1B4A9630-D579-CB3D-7215-1B7FBEFB9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24" y="886867"/>
            <a:ext cx="10067925" cy="1809750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864FB380-112C-3BB6-7667-2A0AA69219D3}"/>
              </a:ext>
            </a:extLst>
          </p:cNvPr>
          <p:cNvSpPr/>
          <p:nvPr/>
        </p:nvSpPr>
        <p:spPr>
          <a:xfrm>
            <a:off x="2987973" y="1325900"/>
            <a:ext cx="7879347" cy="129769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521E7E57-6A0E-3DEB-B5AC-487DC7036796}"/>
              </a:ext>
            </a:extLst>
          </p:cNvPr>
          <p:cNvSpPr/>
          <p:nvPr/>
        </p:nvSpPr>
        <p:spPr>
          <a:xfrm>
            <a:off x="531922" y="5179826"/>
            <a:ext cx="10895198" cy="143458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557F90A-DA61-C431-704B-73B7461CACD8}"/>
              </a:ext>
            </a:extLst>
          </p:cNvPr>
          <p:cNvSpPr txBox="1"/>
          <p:nvPr/>
        </p:nvSpPr>
        <p:spPr>
          <a:xfrm>
            <a:off x="934360" y="5819291"/>
            <a:ext cx="8226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해당 입금정보 입력 시 사용자페이지인 교육신청 하단 및 교육신청완료 메일</a:t>
            </a:r>
            <a:r>
              <a:rPr lang="en-US" altLang="ko-KR" sz="1200" dirty="0"/>
              <a:t>, </a:t>
            </a:r>
            <a:r>
              <a:rPr lang="ko-KR" altLang="en-US" sz="1200" dirty="0"/>
              <a:t>교육신청 입금 완료메일에 노출됩니다</a:t>
            </a:r>
            <a:r>
              <a:rPr lang="en-US" altLang="ko-KR" sz="1200" dirty="0"/>
              <a:t>..</a:t>
            </a:r>
            <a:endParaRPr lang="ko-KR" altLang="en-US" sz="1200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7947A88D-8C06-3B48-11EC-12014E347BC3}"/>
              </a:ext>
            </a:extLst>
          </p:cNvPr>
          <p:cNvSpPr/>
          <p:nvPr/>
        </p:nvSpPr>
        <p:spPr>
          <a:xfrm>
            <a:off x="1042951" y="898407"/>
            <a:ext cx="10185947" cy="172519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DD5FBE-409D-888C-4A39-BED45093851C}"/>
              </a:ext>
            </a:extLst>
          </p:cNvPr>
          <p:cNvSpPr txBox="1"/>
          <p:nvPr/>
        </p:nvSpPr>
        <p:spPr>
          <a:xfrm>
            <a:off x="255606" y="243586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kern="0" dirty="0">
                <a:solidFill>
                  <a:srgbClr val="1F519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입금 정보</a:t>
            </a:r>
            <a:endParaRPr lang="ko-KR" altLang="en-US" sz="2000" b="1" dirty="0">
              <a:solidFill>
                <a:srgbClr val="093079"/>
              </a:solidFill>
              <a:latin typeface="+mn-ea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C4ECF5C2-2313-718A-9E53-735302C36EE9}"/>
              </a:ext>
            </a:extLst>
          </p:cNvPr>
          <p:cNvCxnSpPr>
            <a:cxnSpLocks/>
          </p:cNvCxnSpPr>
          <p:nvPr/>
        </p:nvCxnSpPr>
        <p:spPr>
          <a:xfrm flipV="1">
            <a:off x="255606" y="643696"/>
            <a:ext cx="1723549" cy="1139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직사각형 43">
            <a:extLst>
              <a:ext uri="{FF2B5EF4-FFF2-40B4-BE49-F238E27FC236}">
                <a16:creationId xmlns:a16="http://schemas.microsoft.com/office/drawing/2014/main" xmlns="" id="{47436D84-9DF0-B9EA-03AC-DA1CA8E67CEA}"/>
              </a:ext>
            </a:extLst>
          </p:cNvPr>
          <p:cNvSpPr/>
          <p:nvPr/>
        </p:nvSpPr>
        <p:spPr>
          <a:xfrm>
            <a:off x="2855183" y="1252882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5</a:t>
            </a:r>
            <a:endParaRPr lang="ko-KR" altLang="en-US" sz="1050" b="1" dirty="0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xmlns="" id="{A4A2A78E-C760-CA53-FEE6-3C025351A9DC}"/>
              </a:ext>
            </a:extLst>
          </p:cNvPr>
          <p:cNvSpPr/>
          <p:nvPr/>
        </p:nvSpPr>
        <p:spPr>
          <a:xfrm>
            <a:off x="688075" y="5840017"/>
            <a:ext cx="244012" cy="1699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5</a:t>
            </a:r>
            <a:endParaRPr lang="ko-KR" altLang="en-US" sz="1050" b="1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xmlns="" id="{0C798389-F897-052E-6B4F-776BDCDA435D}"/>
              </a:ext>
            </a:extLst>
          </p:cNvPr>
          <p:cNvSpPr/>
          <p:nvPr/>
        </p:nvSpPr>
        <p:spPr>
          <a:xfrm>
            <a:off x="839874" y="858237"/>
            <a:ext cx="450169" cy="1699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/>
              <a:t>공통</a:t>
            </a:r>
            <a:endParaRPr lang="ko-KR" altLang="en-US" sz="1050" b="1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226D183C-E85B-6A9B-F186-D30586CC1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392" y="3065238"/>
            <a:ext cx="7096125" cy="95250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05B31552-9EBA-5804-6365-0EDF3B633FE6}"/>
              </a:ext>
            </a:extLst>
          </p:cNvPr>
          <p:cNvSpPr/>
          <p:nvPr/>
        </p:nvSpPr>
        <p:spPr>
          <a:xfrm>
            <a:off x="4923393" y="3065238"/>
            <a:ext cx="7001908" cy="105735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xmlns="" id="{20DA049F-1CD4-BC59-4B99-858B1B69F06C}"/>
              </a:ext>
            </a:extLst>
          </p:cNvPr>
          <p:cNvCxnSpPr>
            <a:cxnSpLocks/>
          </p:cNvCxnSpPr>
          <p:nvPr/>
        </p:nvCxnSpPr>
        <p:spPr>
          <a:xfrm>
            <a:off x="4634159" y="2644069"/>
            <a:ext cx="153741" cy="3895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2ED1D071-7A0D-A699-A96C-208A39B80858}"/>
              </a:ext>
            </a:extLst>
          </p:cNvPr>
          <p:cNvSpPr/>
          <p:nvPr/>
        </p:nvSpPr>
        <p:spPr>
          <a:xfrm>
            <a:off x="5852992" y="3172855"/>
            <a:ext cx="486016" cy="17240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5-1</a:t>
            </a:r>
            <a:endParaRPr lang="ko-KR" altLang="en-US" sz="105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E2461F5-A081-B024-3656-AE06D440C113}"/>
              </a:ext>
            </a:extLst>
          </p:cNvPr>
          <p:cNvSpPr txBox="1"/>
          <p:nvPr/>
        </p:nvSpPr>
        <p:spPr>
          <a:xfrm>
            <a:off x="6280873" y="3120561"/>
            <a:ext cx="3213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교육신청 사용자페이지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AE1B7A2C-F55D-B9F7-2350-AA667D60D017}"/>
              </a:ext>
            </a:extLst>
          </p:cNvPr>
          <p:cNvSpPr/>
          <p:nvPr/>
        </p:nvSpPr>
        <p:spPr>
          <a:xfrm>
            <a:off x="6472813" y="3429000"/>
            <a:ext cx="3687187" cy="56531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6527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858</TotalTime>
  <Words>1338</Words>
  <Application>Microsoft Office PowerPoint</Application>
  <PresentationFormat>와이드스크린</PresentationFormat>
  <Paragraphs>295</Paragraphs>
  <Slides>36</Slides>
  <Notes>1</Notes>
  <HiddenSlides>0</HiddenSlides>
  <MMClips>1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회사</dc:creator>
  <cp:lastModifiedBy>SNUH</cp:lastModifiedBy>
  <cp:revision>72</cp:revision>
  <dcterms:created xsi:type="dcterms:W3CDTF">2024-12-12T07:21:36Z</dcterms:created>
  <dcterms:modified xsi:type="dcterms:W3CDTF">2025-06-27T05:34:20Z</dcterms:modified>
</cp:coreProperties>
</file>